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3" r:id="rId3"/>
    <p:sldId id="284" r:id="rId4"/>
    <p:sldId id="290" r:id="rId5"/>
    <p:sldId id="291" r:id="rId6"/>
    <p:sldId id="292" r:id="rId7"/>
    <p:sldId id="286" r:id="rId8"/>
    <p:sldId id="288" r:id="rId9"/>
    <p:sldId id="295" r:id="rId10"/>
    <p:sldId id="287" r:id="rId11"/>
    <p:sldId id="293" r:id="rId12"/>
    <p:sldId id="294" r:id="rId13"/>
    <p:sldId id="297" r:id="rId14"/>
    <p:sldId id="296" r:id="rId15"/>
    <p:sldId id="262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0CD2F5-FB5F-4D25-A157-D2BD7752C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50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3E87B2-EA57-485B-B0F6-C5531609F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052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56F24-8E31-4398-AC34-BCA6528FB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98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7426C930-0AB7-4AA5-8488-3D7ECB8B9B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521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6F26C8C1-86C8-4A8E-A1B7-DCD8D7EDB1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40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48C87273-67A1-4202-8AA6-9E16B5962F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57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C819CCBE-DA0A-45B9-A33D-6EFEDD68C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63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8FCA3984-4B09-401D-8750-F407EE2676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685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5B7555D4-7F97-4F65-AE0B-8033BF9571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374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78519516-60C2-4991-95A5-5917344D72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94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6CCC24CE-DB06-4C60-A313-FC0577FCB6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56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0B0F0E1C-92A4-4777-B279-DAD66FE0D4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4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BB777D8B-CDF1-4C30-81A9-454BBFAB13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7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3D82DEBE-4E5E-422B-A56D-E0233AEB0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14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20 </a:t>
            </a:r>
            <a:r>
              <a:rPr lang="en-US" dirty="0"/>
              <a:t>- </a:t>
            </a:r>
            <a:fld id="{5E535AAB-194F-4338-AA09-C6A143C4CA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20</a:t>
            </a:r>
            <a:br>
              <a:rPr lang="en-US" dirty="0" smtClean="0"/>
            </a:br>
            <a:r>
              <a:rPr lang="en-US" dirty="0" smtClean="0"/>
              <a:t>Finite State Machines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52F00FEC-06EA-4A4E-B55A-18A4B429A7C3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97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3400" cy="762000"/>
          </a:xfrm>
        </p:spPr>
        <p:txBody>
          <a:bodyPr/>
          <a:lstStyle/>
          <a:p>
            <a:pPr eaLnBrk="1" hangingPunct="1"/>
            <a:r>
              <a:rPr lang="en-US" smtClean="0"/>
              <a:t>Newspaper Vending Box Digraph</a:t>
            </a:r>
          </a:p>
        </p:txBody>
      </p:sp>
      <p:grpSp>
        <p:nvGrpSpPr>
          <p:cNvPr id="12294" name="Group 103"/>
          <p:cNvGrpSpPr>
            <a:grpSpLocks/>
          </p:cNvGrpSpPr>
          <p:nvPr/>
        </p:nvGrpSpPr>
        <p:grpSpPr bwMode="auto">
          <a:xfrm>
            <a:off x="301625" y="2590800"/>
            <a:ext cx="8156575" cy="3213100"/>
            <a:chOff x="190" y="1632"/>
            <a:chExt cx="5138" cy="2024"/>
          </a:xfrm>
        </p:grpSpPr>
        <p:grpSp>
          <p:nvGrpSpPr>
            <p:cNvPr id="12295" name="Group 2"/>
            <p:cNvGrpSpPr>
              <a:grpSpLocks/>
            </p:cNvGrpSpPr>
            <p:nvPr/>
          </p:nvGrpSpPr>
          <p:grpSpPr bwMode="auto">
            <a:xfrm>
              <a:off x="288" y="2016"/>
              <a:ext cx="432" cy="336"/>
              <a:chOff x="96" y="816"/>
              <a:chExt cx="432" cy="336"/>
            </a:xfrm>
          </p:grpSpPr>
          <p:sp>
            <p:nvSpPr>
              <p:cNvPr id="12385" name="Oval 3"/>
              <p:cNvSpPr>
                <a:spLocks noChangeArrowheads="1"/>
              </p:cNvSpPr>
              <p:nvPr/>
            </p:nvSpPr>
            <p:spPr bwMode="auto">
              <a:xfrm>
                <a:off x="96" y="816"/>
                <a:ext cx="432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6" name="Text Box 4"/>
              <p:cNvSpPr txBox="1">
                <a:spLocks noChangeArrowheads="1"/>
              </p:cNvSpPr>
              <p:nvPr/>
            </p:nvSpPr>
            <p:spPr bwMode="auto">
              <a:xfrm>
                <a:off x="144" y="8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30</a:t>
                </a:r>
              </a:p>
            </p:txBody>
          </p:sp>
        </p:grpSp>
        <p:grpSp>
          <p:nvGrpSpPr>
            <p:cNvPr id="12296" name="Group 5"/>
            <p:cNvGrpSpPr>
              <a:grpSpLocks/>
            </p:cNvGrpSpPr>
            <p:nvPr/>
          </p:nvGrpSpPr>
          <p:grpSpPr bwMode="auto">
            <a:xfrm>
              <a:off x="1056" y="2016"/>
              <a:ext cx="432" cy="336"/>
              <a:chOff x="864" y="816"/>
              <a:chExt cx="432" cy="336"/>
            </a:xfrm>
          </p:grpSpPr>
          <p:sp>
            <p:nvSpPr>
              <p:cNvPr id="12383" name="Oval 6"/>
              <p:cNvSpPr>
                <a:spLocks noChangeArrowheads="1"/>
              </p:cNvSpPr>
              <p:nvPr/>
            </p:nvSpPr>
            <p:spPr bwMode="auto">
              <a:xfrm>
                <a:off x="864" y="816"/>
                <a:ext cx="432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4" name="Text Box 7"/>
              <p:cNvSpPr txBox="1">
                <a:spLocks noChangeArrowheads="1"/>
              </p:cNvSpPr>
              <p:nvPr/>
            </p:nvSpPr>
            <p:spPr bwMode="auto">
              <a:xfrm>
                <a:off x="960" y="8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25</a:t>
                </a:r>
              </a:p>
            </p:txBody>
          </p:sp>
        </p:grpSp>
        <p:grpSp>
          <p:nvGrpSpPr>
            <p:cNvPr id="12297" name="Group 8"/>
            <p:cNvGrpSpPr>
              <a:grpSpLocks/>
            </p:cNvGrpSpPr>
            <p:nvPr/>
          </p:nvGrpSpPr>
          <p:grpSpPr bwMode="auto">
            <a:xfrm>
              <a:off x="1824" y="2016"/>
              <a:ext cx="432" cy="336"/>
              <a:chOff x="1632" y="816"/>
              <a:chExt cx="432" cy="336"/>
            </a:xfrm>
          </p:grpSpPr>
          <p:sp>
            <p:nvSpPr>
              <p:cNvPr id="12381" name="Oval 9"/>
              <p:cNvSpPr>
                <a:spLocks noChangeArrowheads="1"/>
              </p:cNvSpPr>
              <p:nvPr/>
            </p:nvSpPr>
            <p:spPr bwMode="auto">
              <a:xfrm>
                <a:off x="1632" y="816"/>
                <a:ext cx="432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2" name="Text Box 10"/>
              <p:cNvSpPr txBox="1">
                <a:spLocks noChangeArrowheads="1"/>
              </p:cNvSpPr>
              <p:nvPr/>
            </p:nvSpPr>
            <p:spPr bwMode="auto">
              <a:xfrm>
                <a:off x="1728" y="8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20</a:t>
                </a:r>
              </a:p>
            </p:txBody>
          </p:sp>
        </p:grpSp>
        <p:grpSp>
          <p:nvGrpSpPr>
            <p:cNvPr id="12298" name="Group 11"/>
            <p:cNvGrpSpPr>
              <a:grpSpLocks/>
            </p:cNvGrpSpPr>
            <p:nvPr/>
          </p:nvGrpSpPr>
          <p:grpSpPr bwMode="auto">
            <a:xfrm>
              <a:off x="2640" y="2016"/>
              <a:ext cx="432" cy="336"/>
              <a:chOff x="2448" y="816"/>
              <a:chExt cx="432" cy="336"/>
            </a:xfrm>
          </p:grpSpPr>
          <p:sp>
            <p:nvSpPr>
              <p:cNvPr id="12379" name="Oval 12"/>
              <p:cNvSpPr>
                <a:spLocks noChangeArrowheads="1"/>
              </p:cNvSpPr>
              <p:nvPr/>
            </p:nvSpPr>
            <p:spPr bwMode="auto">
              <a:xfrm>
                <a:off x="2448" y="816"/>
                <a:ext cx="432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0" name="Text Box 13"/>
              <p:cNvSpPr txBox="1">
                <a:spLocks noChangeArrowheads="1"/>
              </p:cNvSpPr>
              <p:nvPr/>
            </p:nvSpPr>
            <p:spPr bwMode="auto">
              <a:xfrm>
                <a:off x="2544" y="8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15</a:t>
                </a:r>
              </a:p>
            </p:txBody>
          </p:sp>
        </p:grpSp>
        <p:grpSp>
          <p:nvGrpSpPr>
            <p:cNvPr id="12299" name="Group 14"/>
            <p:cNvGrpSpPr>
              <a:grpSpLocks/>
            </p:cNvGrpSpPr>
            <p:nvPr/>
          </p:nvGrpSpPr>
          <p:grpSpPr bwMode="auto">
            <a:xfrm>
              <a:off x="3360" y="2016"/>
              <a:ext cx="432" cy="336"/>
              <a:chOff x="3168" y="816"/>
              <a:chExt cx="432" cy="336"/>
            </a:xfrm>
          </p:grpSpPr>
          <p:sp>
            <p:nvSpPr>
              <p:cNvPr id="12377" name="Oval 15"/>
              <p:cNvSpPr>
                <a:spLocks noChangeArrowheads="1"/>
              </p:cNvSpPr>
              <p:nvPr/>
            </p:nvSpPr>
            <p:spPr bwMode="auto">
              <a:xfrm>
                <a:off x="3168" y="816"/>
                <a:ext cx="432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8" name="Text Box 16"/>
              <p:cNvSpPr txBox="1">
                <a:spLocks noChangeArrowheads="1"/>
              </p:cNvSpPr>
              <p:nvPr/>
            </p:nvSpPr>
            <p:spPr bwMode="auto">
              <a:xfrm>
                <a:off x="3264" y="8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10</a:t>
                </a:r>
              </a:p>
            </p:txBody>
          </p:sp>
        </p:grpSp>
        <p:grpSp>
          <p:nvGrpSpPr>
            <p:cNvPr id="12300" name="Group 17"/>
            <p:cNvGrpSpPr>
              <a:grpSpLocks/>
            </p:cNvGrpSpPr>
            <p:nvPr/>
          </p:nvGrpSpPr>
          <p:grpSpPr bwMode="auto">
            <a:xfrm>
              <a:off x="4080" y="2016"/>
              <a:ext cx="432" cy="336"/>
              <a:chOff x="3888" y="816"/>
              <a:chExt cx="432" cy="336"/>
            </a:xfrm>
          </p:grpSpPr>
          <p:sp>
            <p:nvSpPr>
              <p:cNvPr id="12375" name="Oval 18"/>
              <p:cNvSpPr>
                <a:spLocks noChangeArrowheads="1"/>
              </p:cNvSpPr>
              <p:nvPr/>
            </p:nvSpPr>
            <p:spPr bwMode="auto">
              <a:xfrm>
                <a:off x="3888" y="816"/>
                <a:ext cx="432" cy="33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76" name="Text Box 19"/>
              <p:cNvSpPr txBox="1">
                <a:spLocks noChangeArrowheads="1"/>
              </p:cNvSpPr>
              <p:nvPr/>
            </p:nvSpPr>
            <p:spPr bwMode="auto">
              <a:xfrm>
                <a:off x="3984" y="8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5</a:t>
                </a:r>
              </a:p>
            </p:txBody>
          </p:sp>
        </p:grpSp>
        <p:grpSp>
          <p:nvGrpSpPr>
            <p:cNvPr id="12301" name="Group 20"/>
            <p:cNvGrpSpPr>
              <a:grpSpLocks/>
            </p:cNvGrpSpPr>
            <p:nvPr/>
          </p:nvGrpSpPr>
          <p:grpSpPr bwMode="auto">
            <a:xfrm>
              <a:off x="1488" y="1968"/>
              <a:ext cx="336" cy="231"/>
              <a:chOff x="1296" y="768"/>
              <a:chExt cx="336" cy="231"/>
            </a:xfrm>
          </p:grpSpPr>
          <p:sp>
            <p:nvSpPr>
              <p:cNvPr id="12373" name="Line 21"/>
              <p:cNvSpPr>
                <a:spLocks noChangeShapeType="1"/>
              </p:cNvSpPr>
              <p:nvPr/>
            </p:nvSpPr>
            <p:spPr bwMode="auto">
              <a:xfrm>
                <a:off x="1296" y="960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4" name="Text Box 22"/>
              <p:cNvSpPr txBox="1">
                <a:spLocks noChangeArrowheads="1"/>
              </p:cNvSpPr>
              <p:nvPr/>
            </p:nvSpPr>
            <p:spPr bwMode="auto">
              <a:xfrm>
                <a:off x="1344" y="768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n</a:t>
                </a:r>
              </a:p>
            </p:txBody>
          </p:sp>
        </p:grpSp>
        <p:grpSp>
          <p:nvGrpSpPr>
            <p:cNvPr id="12302" name="Group 23"/>
            <p:cNvGrpSpPr>
              <a:grpSpLocks/>
            </p:cNvGrpSpPr>
            <p:nvPr/>
          </p:nvGrpSpPr>
          <p:grpSpPr bwMode="auto">
            <a:xfrm>
              <a:off x="720" y="2016"/>
              <a:ext cx="336" cy="231"/>
              <a:chOff x="528" y="816"/>
              <a:chExt cx="336" cy="231"/>
            </a:xfrm>
          </p:grpSpPr>
          <p:sp>
            <p:nvSpPr>
              <p:cNvPr id="12371" name="Line 24"/>
              <p:cNvSpPr>
                <a:spLocks noChangeShapeType="1"/>
              </p:cNvSpPr>
              <p:nvPr/>
            </p:nvSpPr>
            <p:spPr bwMode="auto">
              <a:xfrm>
                <a:off x="528" y="1008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2" name="Text Box 25"/>
              <p:cNvSpPr txBox="1">
                <a:spLocks noChangeArrowheads="1"/>
              </p:cNvSpPr>
              <p:nvPr/>
            </p:nvSpPr>
            <p:spPr bwMode="auto">
              <a:xfrm>
                <a:off x="624" y="816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n</a:t>
                </a:r>
              </a:p>
            </p:txBody>
          </p:sp>
        </p:grpSp>
        <p:grpSp>
          <p:nvGrpSpPr>
            <p:cNvPr id="12303" name="Group 26"/>
            <p:cNvGrpSpPr>
              <a:grpSpLocks/>
            </p:cNvGrpSpPr>
            <p:nvPr/>
          </p:nvGrpSpPr>
          <p:grpSpPr bwMode="auto">
            <a:xfrm>
              <a:off x="2256" y="1968"/>
              <a:ext cx="384" cy="231"/>
              <a:chOff x="2064" y="768"/>
              <a:chExt cx="384" cy="231"/>
            </a:xfrm>
          </p:grpSpPr>
          <p:sp>
            <p:nvSpPr>
              <p:cNvPr id="12369" name="Line 27"/>
              <p:cNvSpPr>
                <a:spLocks noChangeShapeType="1"/>
              </p:cNvSpPr>
              <p:nvPr/>
            </p:nvSpPr>
            <p:spPr bwMode="auto">
              <a:xfrm>
                <a:off x="2064" y="960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Text Box 28"/>
              <p:cNvSpPr txBox="1">
                <a:spLocks noChangeArrowheads="1"/>
              </p:cNvSpPr>
              <p:nvPr/>
            </p:nvSpPr>
            <p:spPr bwMode="auto">
              <a:xfrm>
                <a:off x="2112" y="768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n</a:t>
                </a:r>
              </a:p>
            </p:txBody>
          </p:sp>
        </p:grpSp>
        <p:grpSp>
          <p:nvGrpSpPr>
            <p:cNvPr id="12304" name="Group 29"/>
            <p:cNvGrpSpPr>
              <a:grpSpLocks/>
            </p:cNvGrpSpPr>
            <p:nvPr/>
          </p:nvGrpSpPr>
          <p:grpSpPr bwMode="auto">
            <a:xfrm>
              <a:off x="3072" y="1968"/>
              <a:ext cx="288" cy="231"/>
              <a:chOff x="2880" y="768"/>
              <a:chExt cx="288" cy="231"/>
            </a:xfrm>
          </p:grpSpPr>
          <p:sp>
            <p:nvSpPr>
              <p:cNvPr id="12367" name="Line 30"/>
              <p:cNvSpPr>
                <a:spLocks noChangeShapeType="1"/>
              </p:cNvSpPr>
              <p:nvPr/>
            </p:nvSpPr>
            <p:spPr bwMode="auto">
              <a:xfrm>
                <a:off x="2880" y="96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8" name="Text Box 31"/>
              <p:cNvSpPr txBox="1">
                <a:spLocks noChangeArrowheads="1"/>
              </p:cNvSpPr>
              <p:nvPr/>
            </p:nvSpPr>
            <p:spPr bwMode="auto">
              <a:xfrm>
                <a:off x="2928" y="768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n</a:t>
                </a:r>
              </a:p>
            </p:txBody>
          </p:sp>
        </p:grpSp>
        <p:grpSp>
          <p:nvGrpSpPr>
            <p:cNvPr id="12305" name="Group 32"/>
            <p:cNvGrpSpPr>
              <a:grpSpLocks/>
            </p:cNvGrpSpPr>
            <p:nvPr/>
          </p:nvGrpSpPr>
          <p:grpSpPr bwMode="auto">
            <a:xfrm>
              <a:off x="3792" y="1968"/>
              <a:ext cx="288" cy="231"/>
              <a:chOff x="3600" y="768"/>
              <a:chExt cx="288" cy="231"/>
            </a:xfrm>
          </p:grpSpPr>
          <p:sp>
            <p:nvSpPr>
              <p:cNvPr id="12365" name="Line 33"/>
              <p:cNvSpPr>
                <a:spLocks noChangeShapeType="1"/>
              </p:cNvSpPr>
              <p:nvPr/>
            </p:nvSpPr>
            <p:spPr bwMode="auto">
              <a:xfrm>
                <a:off x="3600" y="96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6" name="Text Box 34"/>
              <p:cNvSpPr txBox="1">
                <a:spLocks noChangeArrowheads="1"/>
              </p:cNvSpPr>
              <p:nvPr/>
            </p:nvSpPr>
            <p:spPr bwMode="auto">
              <a:xfrm>
                <a:off x="3600" y="768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n</a:t>
                </a:r>
              </a:p>
            </p:txBody>
          </p:sp>
        </p:grpSp>
        <p:grpSp>
          <p:nvGrpSpPr>
            <p:cNvPr id="12306" name="Group 35"/>
            <p:cNvGrpSpPr>
              <a:grpSpLocks/>
            </p:cNvGrpSpPr>
            <p:nvPr/>
          </p:nvGrpSpPr>
          <p:grpSpPr bwMode="auto">
            <a:xfrm>
              <a:off x="4512" y="1968"/>
              <a:ext cx="480" cy="231"/>
              <a:chOff x="4320" y="768"/>
              <a:chExt cx="432" cy="222"/>
            </a:xfrm>
          </p:grpSpPr>
          <p:sp>
            <p:nvSpPr>
              <p:cNvPr id="12363" name="Line 36"/>
              <p:cNvSpPr>
                <a:spLocks noChangeShapeType="1"/>
              </p:cNvSpPr>
              <p:nvPr/>
            </p:nvSpPr>
            <p:spPr bwMode="auto">
              <a:xfrm>
                <a:off x="4320" y="96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4" name="Text Box 37"/>
              <p:cNvSpPr txBox="1">
                <a:spLocks noChangeArrowheads="1"/>
              </p:cNvSpPr>
              <p:nvPr/>
            </p:nvSpPr>
            <p:spPr bwMode="auto">
              <a:xfrm>
                <a:off x="4416" y="768"/>
                <a:ext cx="24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n</a:t>
                </a:r>
              </a:p>
            </p:txBody>
          </p:sp>
        </p:grpSp>
        <p:grpSp>
          <p:nvGrpSpPr>
            <p:cNvPr id="12307" name="Group 38"/>
            <p:cNvGrpSpPr>
              <a:grpSpLocks/>
            </p:cNvGrpSpPr>
            <p:nvPr/>
          </p:nvGrpSpPr>
          <p:grpSpPr bwMode="auto">
            <a:xfrm>
              <a:off x="528" y="1680"/>
              <a:ext cx="1440" cy="336"/>
              <a:chOff x="336" y="480"/>
              <a:chExt cx="1440" cy="336"/>
            </a:xfrm>
          </p:grpSpPr>
          <p:grpSp>
            <p:nvGrpSpPr>
              <p:cNvPr id="12359" name="Group 39"/>
              <p:cNvGrpSpPr>
                <a:grpSpLocks/>
              </p:cNvGrpSpPr>
              <p:nvPr/>
            </p:nvGrpSpPr>
            <p:grpSpPr bwMode="auto">
              <a:xfrm>
                <a:off x="336" y="664"/>
                <a:ext cx="1440" cy="152"/>
                <a:chOff x="336" y="664"/>
                <a:chExt cx="1440" cy="152"/>
              </a:xfrm>
            </p:grpSpPr>
            <p:sp>
              <p:nvSpPr>
                <p:cNvPr id="12361" name="Freeform 40"/>
                <p:cNvSpPr>
                  <a:spLocks/>
                </p:cNvSpPr>
                <p:nvPr/>
              </p:nvSpPr>
              <p:spPr bwMode="auto">
                <a:xfrm>
                  <a:off x="336" y="664"/>
                  <a:ext cx="1248" cy="152"/>
                </a:xfrm>
                <a:custGeom>
                  <a:avLst/>
                  <a:gdLst>
                    <a:gd name="T0" fmla="*/ 0 w 1248"/>
                    <a:gd name="T1" fmla="*/ 152 h 152"/>
                    <a:gd name="T2" fmla="*/ 576 w 1248"/>
                    <a:gd name="T3" fmla="*/ 8 h 152"/>
                    <a:gd name="T4" fmla="*/ 1248 w 1248"/>
                    <a:gd name="T5" fmla="*/ 104 h 152"/>
                    <a:gd name="T6" fmla="*/ 0 60000 65536"/>
                    <a:gd name="T7" fmla="*/ 0 60000 65536"/>
                    <a:gd name="T8" fmla="*/ 0 60000 65536"/>
                    <a:gd name="T9" fmla="*/ 0 w 1248"/>
                    <a:gd name="T10" fmla="*/ 0 h 152"/>
                    <a:gd name="T11" fmla="*/ 1248 w 1248"/>
                    <a:gd name="T12" fmla="*/ 152 h 15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48" h="152">
                      <a:moveTo>
                        <a:pt x="0" y="152"/>
                      </a:moveTo>
                      <a:cubicBezTo>
                        <a:pt x="184" y="84"/>
                        <a:pt x="368" y="16"/>
                        <a:pt x="576" y="8"/>
                      </a:cubicBezTo>
                      <a:cubicBezTo>
                        <a:pt x="784" y="0"/>
                        <a:pt x="1016" y="52"/>
                        <a:pt x="1248" y="10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62" name="Line 41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192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60" name="Text Box 42"/>
              <p:cNvSpPr txBox="1">
                <a:spLocks noChangeArrowheads="1"/>
              </p:cNvSpPr>
              <p:nvPr/>
            </p:nvSpPr>
            <p:spPr bwMode="auto">
              <a:xfrm>
                <a:off x="816" y="480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d</a:t>
                </a:r>
              </a:p>
            </p:txBody>
          </p:sp>
        </p:grpSp>
        <p:grpSp>
          <p:nvGrpSpPr>
            <p:cNvPr id="12308" name="Group 43"/>
            <p:cNvGrpSpPr>
              <a:grpSpLocks/>
            </p:cNvGrpSpPr>
            <p:nvPr/>
          </p:nvGrpSpPr>
          <p:grpSpPr bwMode="auto">
            <a:xfrm>
              <a:off x="1296" y="1680"/>
              <a:ext cx="1440" cy="344"/>
              <a:chOff x="1104" y="480"/>
              <a:chExt cx="1440" cy="344"/>
            </a:xfrm>
          </p:grpSpPr>
          <p:grpSp>
            <p:nvGrpSpPr>
              <p:cNvPr id="12355" name="Group 44"/>
              <p:cNvGrpSpPr>
                <a:grpSpLocks/>
              </p:cNvGrpSpPr>
              <p:nvPr/>
            </p:nvGrpSpPr>
            <p:grpSpPr bwMode="auto">
              <a:xfrm>
                <a:off x="1104" y="672"/>
                <a:ext cx="1440" cy="152"/>
                <a:chOff x="336" y="664"/>
                <a:chExt cx="1440" cy="152"/>
              </a:xfrm>
            </p:grpSpPr>
            <p:sp>
              <p:nvSpPr>
                <p:cNvPr id="12357" name="Freeform 45"/>
                <p:cNvSpPr>
                  <a:spLocks/>
                </p:cNvSpPr>
                <p:nvPr/>
              </p:nvSpPr>
              <p:spPr bwMode="auto">
                <a:xfrm>
                  <a:off x="336" y="664"/>
                  <a:ext cx="1248" cy="152"/>
                </a:xfrm>
                <a:custGeom>
                  <a:avLst/>
                  <a:gdLst>
                    <a:gd name="T0" fmla="*/ 0 w 1248"/>
                    <a:gd name="T1" fmla="*/ 152 h 152"/>
                    <a:gd name="T2" fmla="*/ 576 w 1248"/>
                    <a:gd name="T3" fmla="*/ 8 h 152"/>
                    <a:gd name="T4" fmla="*/ 1248 w 1248"/>
                    <a:gd name="T5" fmla="*/ 104 h 152"/>
                    <a:gd name="T6" fmla="*/ 0 60000 65536"/>
                    <a:gd name="T7" fmla="*/ 0 60000 65536"/>
                    <a:gd name="T8" fmla="*/ 0 60000 65536"/>
                    <a:gd name="T9" fmla="*/ 0 w 1248"/>
                    <a:gd name="T10" fmla="*/ 0 h 152"/>
                    <a:gd name="T11" fmla="*/ 1248 w 1248"/>
                    <a:gd name="T12" fmla="*/ 152 h 15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48" h="152">
                      <a:moveTo>
                        <a:pt x="0" y="152"/>
                      </a:moveTo>
                      <a:cubicBezTo>
                        <a:pt x="184" y="84"/>
                        <a:pt x="368" y="16"/>
                        <a:pt x="576" y="8"/>
                      </a:cubicBezTo>
                      <a:cubicBezTo>
                        <a:pt x="784" y="0"/>
                        <a:pt x="1016" y="52"/>
                        <a:pt x="1248" y="10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58" name="Line 46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192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56" name="Text Box 47"/>
              <p:cNvSpPr txBox="1">
                <a:spLocks noChangeArrowheads="1"/>
              </p:cNvSpPr>
              <p:nvPr/>
            </p:nvSpPr>
            <p:spPr bwMode="auto">
              <a:xfrm>
                <a:off x="1584" y="480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d</a:t>
                </a:r>
              </a:p>
            </p:txBody>
          </p:sp>
        </p:grpSp>
        <p:grpSp>
          <p:nvGrpSpPr>
            <p:cNvPr id="12309" name="Group 48"/>
            <p:cNvGrpSpPr>
              <a:grpSpLocks/>
            </p:cNvGrpSpPr>
            <p:nvPr/>
          </p:nvGrpSpPr>
          <p:grpSpPr bwMode="auto">
            <a:xfrm>
              <a:off x="2112" y="1680"/>
              <a:ext cx="1440" cy="344"/>
              <a:chOff x="1920" y="480"/>
              <a:chExt cx="1440" cy="344"/>
            </a:xfrm>
          </p:grpSpPr>
          <p:grpSp>
            <p:nvGrpSpPr>
              <p:cNvPr id="12351" name="Group 49"/>
              <p:cNvGrpSpPr>
                <a:grpSpLocks/>
              </p:cNvGrpSpPr>
              <p:nvPr/>
            </p:nvGrpSpPr>
            <p:grpSpPr bwMode="auto">
              <a:xfrm>
                <a:off x="1920" y="672"/>
                <a:ext cx="1440" cy="152"/>
                <a:chOff x="336" y="664"/>
                <a:chExt cx="1440" cy="152"/>
              </a:xfrm>
            </p:grpSpPr>
            <p:sp>
              <p:nvSpPr>
                <p:cNvPr id="12353" name="Freeform 50"/>
                <p:cNvSpPr>
                  <a:spLocks/>
                </p:cNvSpPr>
                <p:nvPr/>
              </p:nvSpPr>
              <p:spPr bwMode="auto">
                <a:xfrm>
                  <a:off x="336" y="664"/>
                  <a:ext cx="1248" cy="152"/>
                </a:xfrm>
                <a:custGeom>
                  <a:avLst/>
                  <a:gdLst>
                    <a:gd name="T0" fmla="*/ 0 w 1248"/>
                    <a:gd name="T1" fmla="*/ 152 h 152"/>
                    <a:gd name="T2" fmla="*/ 576 w 1248"/>
                    <a:gd name="T3" fmla="*/ 8 h 152"/>
                    <a:gd name="T4" fmla="*/ 1248 w 1248"/>
                    <a:gd name="T5" fmla="*/ 104 h 152"/>
                    <a:gd name="T6" fmla="*/ 0 60000 65536"/>
                    <a:gd name="T7" fmla="*/ 0 60000 65536"/>
                    <a:gd name="T8" fmla="*/ 0 60000 65536"/>
                    <a:gd name="T9" fmla="*/ 0 w 1248"/>
                    <a:gd name="T10" fmla="*/ 0 h 152"/>
                    <a:gd name="T11" fmla="*/ 1248 w 1248"/>
                    <a:gd name="T12" fmla="*/ 152 h 15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48" h="152">
                      <a:moveTo>
                        <a:pt x="0" y="152"/>
                      </a:moveTo>
                      <a:cubicBezTo>
                        <a:pt x="184" y="84"/>
                        <a:pt x="368" y="16"/>
                        <a:pt x="576" y="8"/>
                      </a:cubicBezTo>
                      <a:cubicBezTo>
                        <a:pt x="784" y="0"/>
                        <a:pt x="1016" y="52"/>
                        <a:pt x="1248" y="10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54" name="Line 51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192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52" name="Text Box 52"/>
              <p:cNvSpPr txBox="1">
                <a:spLocks noChangeArrowheads="1"/>
              </p:cNvSpPr>
              <p:nvPr/>
            </p:nvSpPr>
            <p:spPr bwMode="auto">
              <a:xfrm>
                <a:off x="2400" y="480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d</a:t>
                </a:r>
              </a:p>
            </p:txBody>
          </p:sp>
        </p:grpSp>
        <p:grpSp>
          <p:nvGrpSpPr>
            <p:cNvPr id="12310" name="Group 53"/>
            <p:cNvGrpSpPr>
              <a:grpSpLocks/>
            </p:cNvGrpSpPr>
            <p:nvPr/>
          </p:nvGrpSpPr>
          <p:grpSpPr bwMode="auto">
            <a:xfrm>
              <a:off x="3648" y="1632"/>
              <a:ext cx="1440" cy="392"/>
              <a:chOff x="3456" y="432"/>
              <a:chExt cx="1440" cy="392"/>
            </a:xfrm>
          </p:grpSpPr>
          <p:grpSp>
            <p:nvGrpSpPr>
              <p:cNvPr id="12347" name="Group 54"/>
              <p:cNvGrpSpPr>
                <a:grpSpLocks/>
              </p:cNvGrpSpPr>
              <p:nvPr/>
            </p:nvGrpSpPr>
            <p:grpSpPr bwMode="auto">
              <a:xfrm>
                <a:off x="3456" y="672"/>
                <a:ext cx="1440" cy="152"/>
                <a:chOff x="336" y="664"/>
                <a:chExt cx="1440" cy="152"/>
              </a:xfrm>
            </p:grpSpPr>
            <p:sp>
              <p:nvSpPr>
                <p:cNvPr id="12349" name="Freeform 55"/>
                <p:cNvSpPr>
                  <a:spLocks/>
                </p:cNvSpPr>
                <p:nvPr/>
              </p:nvSpPr>
              <p:spPr bwMode="auto">
                <a:xfrm>
                  <a:off x="336" y="664"/>
                  <a:ext cx="1248" cy="152"/>
                </a:xfrm>
                <a:custGeom>
                  <a:avLst/>
                  <a:gdLst>
                    <a:gd name="T0" fmla="*/ 0 w 1248"/>
                    <a:gd name="T1" fmla="*/ 152 h 152"/>
                    <a:gd name="T2" fmla="*/ 576 w 1248"/>
                    <a:gd name="T3" fmla="*/ 8 h 152"/>
                    <a:gd name="T4" fmla="*/ 1248 w 1248"/>
                    <a:gd name="T5" fmla="*/ 104 h 152"/>
                    <a:gd name="T6" fmla="*/ 0 60000 65536"/>
                    <a:gd name="T7" fmla="*/ 0 60000 65536"/>
                    <a:gd name="T8" fmla="*/ 0 60000 65536"/>
                    <a:gd name="T9" fmla="*/ 0 w 1248"/>
                    <a:gd name="T10" fmla="*/ 0 h 152"/>
                    <a:gd name="T11" fmla="*/ 1248 w 1248"/>
                    <a:gd name="T12" fmla="*/ 152 h 15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248" h="152">
                      <a:moveTo>
                        <a:pt x="0" y="152"/>
                      </a:moveTo>
                      <a:cubicBezTo>
                        <a:pt x="184" y="84"/>
                        <a:pt x="368" y="16"/>
                        <a:pt x="576" y="8"/>
                      </a:cubicBezTo>
                      <a:cubicBezTo>
                        <a:pt x="784" y="0"/>
                        <a:pt x="1016" y="52"/>
                        <a:pt x="1248" y="10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50" name="Line 56"/>
                <p:cNvSpPr>
                  <a:spLocks noChangeShapeType="1"/>
                </p:cNvSpPr>
                <p:nvPr/>
              </p:nvSpPr>
              <p:spPr bwMode="auto">
                <a:xfrm>
                  <a:off x="1584" y="768"/>
                  <a:ext cx="192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48" name="Text Box 57"/>
              <p:cNvSpPr txBox="1">
                <a:spLocks noChangeArrowheads="1"/>
              </p:cNvSpPr>
              <p:nvPr/>
            </p:nvSpPr>
            <p:spPr bwMode="auto">
              <a:xfrm>
                <a:off x="3936" y="432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d</a:t>
                </a:r>
              </a:p>
            </p:txBody>
          </p:sp>
        </p:grpSp>
        <p:grpSp>
          <p:nvGrpSpPr>
            <p:cNvPr id="12311" name="Group 58"/>
            <p:cNvGrpSpPr>
              <a:grpSpLocks/>
            </p:cNvGrpSpPr>
            <p:nvPr/>
          </p:nvGrpSpPr>
          <p:grpSpPr bwMode="auto">
            <a:xfrm>
              <a:off x="1378" y="2330"/>
              <a:ext cx="3614" cy="470"/>
              <a:chOff x="1104" y="1104"/>
              <a:chExt cx="3696" cy="496"/>
            </a:xfrm>
          </p:grpSpPr>
          <p:sp>
            <p:nvSpPr>
              <p:cNvPr id="12345" name="Freeform 59"/>
              <p:cNvSpPr>
                <a:spLocks/>
              </p:cNvSpPr>
              <p:nvPr/>
            </p:nvSpPr>
            <p:spPr bwMode="auto">
              <a:xfrm>
                <a:off x="1104" y="1104"/>
                <a:ext cx="3696" cy="496"/>
              </a:xfrm>
              <a:custGeom>
                <a:avLst/>
                <a:gdLst>
                  <a:gd name="T0" fmla="*/ 0 w 3696"/>
                  <a:gd name="T1" fmla="*/ 0 h 496"/>
                  <a:gd name="T2" fmla="*/ 1872 w 3696"/>
                  <a:gd name="T3" fmla="*/ 480 h 496"/>
                  <a:gd name="T4" fmla="*/ 3696 w 3696"/>
                  <a:gd name="T5" fmla="*/ 96 h 496"/>
                  <a:gd name="T6" fmla="*/ 0 60000 65536"/>
                  <a:gd name="T7" fmla="*/ 0 60000 65536"/>
                  <a:gd name="T8" fmla="*/ 0 60000 65536"/>
                  <a:gd name="T9" fmla="*/ 0 w 3696"/>
                  <a:gd name="T10" fmla="*/ 0 h 496"/>
                  <a:gd name="T11" fmla="*/ 3696 w 3696"/>
                  <a:gd name="T12" fmla="*/ 496 h 4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96" h="496">
                    <a:moveTo>
                      <a:pt x="0" y="0"/>
                    </a:moveTo>
                    <a:cubicBezTo>
                      <a:pt x="628" y="232"/>
                      <a:pt x="1256" y="464"/>
                      <a:pt x="1872" y="480"/>
                    </a:cubicBezTo>
                    <a:cubicBezTo>
                      <a:pt x="2488" y="496"/>
                      <a:pt x="3400" y="144"/>
                      <a:pt x="3696" y="9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6" name="Text Box 60"/>
              <p:cNvSpPr txBox="1">
                <a:spLocks noChangeArrowheads="1"/>
              </p:cNvSpPr>
              <p:nvPr/>
            </p:nvSpPr>
            <p:spPr bwMode="auto">
              <a:xfrm>
                <a:off x="1440" y="1296"/>
                <a:ext cx="480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q</a:t>
                </a:r>
              </a:p>
            </p:txBody>
          </p:sp>
        </p:grpSp>
        <p:grpSp>
          <p:nvGrpSpPr>
            <p:cNvPr id="12312" name="Group 61"/>
            <p:cNvGrpSpPr>
              <a:grpSpLocks/>
            </p:cNvGrpSpPr>
            <p:nvPr/>
          </p:nvGrpSpPr>
          <p:grpSpPr bwMode="auto">
            <a:xfrm>
              <a:off x="4464" y="2112"/>
              <a:ext cx="576" cy="240"/>
              <a:chOff x="4272" y="912"/>
              <a:chExt cx="576" cy="240"/>
            </a:xfrm>
          </p:grpSpPr>
          <p:sp>
            <p:nvSpPr>
              <p:cNvPr id="12343" name="Freeform 62"/>
              <p:cNvSpPr>
                <a:spLocks/>
              </p:cNvSpPr>
              <p:nvPr/>
            </p:nvSpPr>
            <p:spPr bwMode="auto">
              <a:xfrm>
                <a:off x="4272" y="1104"/>
                <a:ext cx="480" cy="48"/>
              </a:xfrm>
              <a:custGeom>
                <a:avLst/>
                <a:gdLst>
                  <a:gd name="T0" fmla="*/ 0 w 480"/>
                  <a:gd name="T1" fmla="*/ 0 h 48"/>
                  <a:gd name="T2" fmla="*/ 192 w 480"/>
                  <a:gd name="T3" fmla="*/ 48 h 48"/>
                  <a:gd name="T4" fmla="*/ 480 w 480"/>
                  <a:gd name="T5" fmla="*/ 0 h 48"/>
                  <a:gd name="T6" fmla="*/ 0 60000 65536"/>
                  <a:gd name="T7" fmla="*/ 0 60000 65536"/>
                  <a:gd name="T8" fmla="*/ 0 60000 65536"/>
                  <a:gd name="T9" fmla="*/ 0 w 480"/>
                  <a:gd name="T10" fmla="*/ 0 h 48"/>
                  <a:gd name="T11" fmla="*/ 480 w 480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0" h="48">
                    <a:moveTo>
                      <a:pt x="0" y="0"/>
                    </a:moveTo>
                    <a:cubicBezTo>
                      <a:pt x="56" y="24"/>
                      <a:pt x="112" y="48"/>
                      <a:pt x="192" y="48"/>
                    </a:cubicBezTo>
                    <a:cubicBezTo>
                      <a:pt x="272" y="48"/>
                      <a:pt x="440" y="8"/>
                      <a:pt x="48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4" name="Text Box 63"/>
              <p:cNvSpPr txBox="1">
                <a:spLocks noChangeArrowheads="1"/>
              </p:cNvSpPr>
              <p:nvPr/>
            </p:nvSpPr>
            <p:spPr bwMode="auto">
              <a:xfrm>
                <a:off x="4368" y="912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q</a:t>
                </a:r>
              </a:p>
            </p:txBody>
          </p:sp>
        </p:grpSp>
        <p:sp>
          <p:nvSpPr>
            <p:cNvPr id="12313" name="Line 64"/>
            <p:cNvSpPr>
              <a:spLocks noChangeShapeType="1"/>
            </p:cNvSpPr>
            <p:nvPr/>
          </p:nvSpPr>
          <p:spPr bwMode="auto">
            <a:xfrm flipV="1">
              <a:off x="4996" y="2352"/>
              <a:ext cx="140" cy="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14" name="Group 65"/>
            <p:cNvGrpSpPr>
              <a:grpSpLocks/>
            </p:cNvGrpSpPr>
            <p:nvPr/>
          </p:nvGrpSpPr>
          <p:grpSpPr bwMode="auto">
            <a:xfrm>
              <a:off x="2880" y="2352"/>
              <a:ext cx="2304" cy="1304"/>
              <a:chOff x="2688" y="1152"/>
              <a:chExt cx="2352" cy="1304"/>
            </a:xfrm>
          </p:grpSpPr>
          <p:sp>
            <p:nvSpPr>
              <p:cNvPr id="12340" name="Freeform 66"/>
              <p:cNvSpPr>
                <a:spLocks/>
              </p:cNvSpPr>
              <p:nvPr/>
            </p:nvSpPr>
            <p:spPr bwMode="auto">
              <a:xfrm>
                <a:off x="2688" y="1152"/>
                <a:ext cx="2304" cy="1304"/>
              </a:xfrm>
              <a:custGeom>
                <a:avLst/>
                <a:gdLst>
                  <a:gd name="T0" fmla="*/ 0 w 2304"/>
                  <a:gd name="T1" fmla="*/ 0 h 1304"/>
                  <a:gd name="T2" fmla="*/ 1152 w 2304"/>
                  <a:gd name="T3" fmla="*/ 1296 h 1304"/>
                  <a:gd name="T4" fmla="*/ 2304 w 2304"/>
                  <a:gd name="T5" fmla="*/ 48 h 1304"/>
                  <a:gd name="T6" fmla="*/ 0 60000 65536"/>
                  <a:gd name="T7" fmla="*/ 0 60000 65536"/>
                  <a:gd name="T8" fmla="*/ 0 60000 65536"/>
                  <a:gd name="T9" fmla="*/ 0 w 2304"/>
                  <a:gd name="T10" fmla="*/ 0 h 1304"/>
                  <a:gd name="T11" fmla="*/ 2304 w 2304"/>
                  <a:gd name="T12" fmla="*/ 1304 h 1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04" h="1304">
                    <a:moveTo>
                      <a:pt x="0" y="0"/>
                    </a:moveTo>
                    <a:cubicBezTo>
                      <a:pt x="384" y="644"/>
                      <a:pt x="768" y="1288"/>
                      <a:pt x="1152" y="1296"/>
                    </a:cubicBezTo>
                    <a:cubicBezTo>
                      <a:pt x="1536" y="1304"/>
                      <a:pt x="2104" y="248"/>
                      <a:pt x="2304" y="4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Text Box 67"/>
              <p:cNvSpPr txBox="1">
                <a:spLocks noChangeArrowheads="1"/>
              </p:cNvSpPr>
              <p:nvPr/>
            </p:nvSpPr>
            <p:spPr bwMode="auto">
              <a:xfrm>
                <a:off x="3648" y="2160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q</a:t>
                </a:r>
              </a:p>
            </p:txBody>
          </p:sp>
          <p:sp>
            <p:nvSpPr>
              <p:cNvPr id="12342" name="Line 68"/>
              <p:cNvSpPr>
                <a:spLocks noChangeShapeType="1"/>
              </p:cNvSpPr>
              <p:nvPr/>
            </p:nvSpPr>
            <p:spPr bwMode="auto">
              <a:xfrm flipV="1">
                <a:off x="4992" y="1152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5" name="Text Box 70"/>
            <p:cNvSpPr txBox="1">
              <a:spLocks noChangeArrowheads="1"/>
            </p:cNvSpPr>
            <p:nvPr/>
          </p:nvSpPr>
          <p:spPr bwMode="auto">
            <a:xfrm>
              <a:off x="2444" y="2260"/>
              <a:ext cx="4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q</a:t>
              </a:r>
            </a:p>
          </p:txBody>
        </p:sp>
        <p:sp>
          <p:nvSpPr>
            <p:cNvPr id="12316" name="Freeform 72"/>
            <p:cNvSpPr>
              <a:spLocks/>
            </p:cNvSpPr>
            <p:nvPr/>
          </p:nvSpPr>
          <p:spPr bwMode="auto">
            <a:xfrm>
              <a:off x="3621" y="2349"/>
              <a:ext cx="1424" cy="374"/>
            </a:xfrm>
            <a:custGeom>
              <a:avLst/>
              <a:gdLst>
                <a:gd name="T0" fmla="*/ 0 w 1440"/>
                <a:gd name="T1" fmla="*/ 0 h 344"/>
                <a:gd name="T2" fmla="*/ 680 w 1440"/>
                <a:gd name="T3" fmla="*/ 511 h 344"/>
                <a:gd name="T4" fmla="*/ 1362 w 1440"/>
                <a:gd name="T5" fmla="*/ 73 h 344"/>
                <a:gd name="T6" fmla="*/ 0 60000 65536"/>
                <a:gd name="T7" fmla="*/ 0 60000 65536"/>
                <a:gd name="T8" fmla="*/ 0 60000 65536"/>
                <a:gd name="T9" fmla="*/ 0 w 1440"/>
                <a:gd name="T10" fmla="*/ 0 h 344"/>
                <a:gd name="T11" fmla="*/ 1440 w 1440"/>
                <a:gd name="T12" fmla="*/ 344 h 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0" h="344">
                  <a:moveTo>
                    <a:pt x="0" y="0"/>
                  </a:moveTo>
                  <a:cubicBezTo>
                    <a:pt x="240" y="164"/>
                    <a:pt x="480" y="328"/>
                    <a:pt x="720" y="336"/>
                  </a:cubicBezTo>
                  <a:cubicBezTo>
                    <a:pt x="960" y="344"/>
                    <a:pt x="1200" y="196"/>
                    <a:pt x="1440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Text Box 73"/>
            <p:cNvSpPr txBox="1">
              <a:spLocks noChangeArrowheads="1"/>
            </p:cNvSpPr>
            <p:nvPr/>
          </p:nvSpPr>
          <p:spPr bwMode="auto">
            <a:xfrm>
              <a:off x="4341" y="2671"/>
              <a:ext cx="47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q</a:t>
              </a:r>
            </a:p>
          </p:txBody>
        </p:sp>
        <p:sp>
          <p:nvSpPr>
            <p:cNvPr id="12318" name="Line 74"/>
            <p:cNvSpPr>
              <a:spLocks noChangeShapeType="1"/>
            </p:cNvSpPr>
            <p:nvPr/>
          </p:nvSpPr>
          <p:spPr bwMode="auto">
            <a:xfrm flipV="1">
              <a:off x="5041" y="2357"/>
              <a:ext cx="94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76"/>
            <p:cNvSpPr>
              <a:spLocks/>
            </p:cNvSpPr>
            <p:nvPr/>
          </p:nvSpPr>
          <p:spPr bwMode="auto">
            <a:xfrm>
              <a:off x="2181" y="2316"/>
              <a:ext cx="2911" cy="740"/>
            </a:xfrm>
            <a:custGeom>
              <a:avLst/>
              <a:gdLst>
                <a:gd name="T0" fmla="*/ 0 w 3024"/>
                <a:gd name="T1" fmla="*/ 0 h 752"/>
                <a:gd name="T2" fmla="*/ 1666 w 3024"/>
                <a:gd name="T3" fmla="*/ 665 h 752"/>
                <a:gd name="T4" fmla="*/ 2499 w 3024"/>
                <a:gd name="T5" fmla="*/ 177 h 752"/>
                <a:gd name="T6" fmla="*/ 0 60000 65536"/>
                <a:gd name="T7" fmla="*/ 0 60000 65536"/>
                <a:gd name="T8" fmla="*/ 0 60000 65536"/>
                <a:gd name="T9" fmla="*/ 0 w 3024"/>
                <a:gd name="T10" fmla="*/ 0 h 752"/>
                <a:gd name="T11" fmla="*/ 3024 w 3024"/>
                <a:gd name="T12" fmla="*/ 752 h 7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24" h="752">
                  <a:moveTo>
                    <a:pt x="0" y="0"/>
                  </a:moveTo>
                  <a:cubicBezTo>
                    <a:pt x="756" y="344"/>
                    <a:pt x="1512" y="688"/>
                    <a:pt x="2016" y="720"/>
                  </a:cubicBezTo>
                  <a:cubicBezTo>
                    <a:pt x="2520" y="752"/>
                    <a:pt x="2864" y="288"/>
                    <a:pt x="3024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Text Box 77"/>
            <p:cNvSpPr txBox="1">
              <a:spLocks noChangeArrowheads="1"/>
            </p:cNvSpPr>
            <p:nvPr/>
          </p:nvSpPr>
          <p:spPr bwMode="auto">
            <a:xfrm>
              <a:off x="3929" y="2980"/>
              <a:ext cx="4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q</a:t>
              </a:r>
            </a:p>
          </p:txBody>
        </p:sp>
        <p:sp>
          <p:nvSpPr>
            <p:cNvPr id="12321" name="Line 78"/>
            <p:cNvSpPr>
              <a:spLocks noChangeShapeType="1"/>
            </p:cNvSpPr>
            <p:nvPr/>
          </p:nvSpPr>
          <p:spPr bwMode="auto">
            <a:xfrm flipV="1">
              <a:off x="5088" y="2352"/>
              <a:ext cx="139" cy="1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Freeform 80"/>
            <p:cNvSpPr>
              <a:spLocks/>
            </p:cNvSpPr>
            <p:nvPr/>
          </p:nvSpPr>
          <p:spPr bwMode="auto">
            <a:xfrm>
              <a:off x="4410" y="1981"/>
              <a:ext cx="582" cy="104"/>
            </a:xfrm>
            <a:custGeom>
              <a:avLst/>
              <a:gdLst>
                <a:gd name="T0" fmla="*/ 0 w 528"/>
                <a:gd name="T1" fmla="*/ 56 h 104"/>
                <a:gd name="T2" fmla="*/ 467 w 528"/>
                <a:gd name="T3" fmla="*/ 8 h 104"/>
                <a:gd name="T4" fmla="*/ 860 w 528"/>
                <a:gd name="T5" fmla="*/ 104 h 104"/>
                <a:gd name="T6" fmla="*/ 0 60000 65536"/>
                <a:gd name="T7" fmla="*/ 0 60000 65536"/>
                <a:gd name="T8" fmla="*/ 0 60000 65536"/>
                <a:gd name="T9" fmla="*/ 0 w 528"/>
                <a:gd name="T10" fmla="*/ 0 h 104"/>
                <a:gd name="T11" fmla="*/ 528 w 528"/>
                <a:gd name="T12" fmla="*/ 104 h 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04">
                  <a:moveTo>
                    <a:pt x="0" y="56"/>
                  </a:moveTo>
                  <a:cubicBezTo>
                    <a:pt x="100" y="28"/>
                    <a:pt x="200" y="0"/>
                    <a:pt x="288" y="8"/>
                  </a:cubicBezTo>
                  <a:cubicBezTo>
                    <a:pt x="376" y="16"/>
                    <a:pt x="488" y="96"/>
                    <a:pt x="528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Text Box 81"/>
            <p:cNvSpPr txBox="1">
              <a:spLocks noChangeArrowheads="1"/>
            </p:cNvSpPr>
            <p:nvPr/>
          </p:nvSpPr>
          <p:spPr bwMode="auto">
            <a:xfrm>
              <a:off x="4368" y="1824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  <p:sp>
          <p:nvSpPr>
            <p:cNvPr id="12324" name="Line 82"/>
            <p:cNvSpPr>
              <a:spLocks noChangeShapeType="1"/>
            </p:cNvSpPr>
            <p:nvPr/>
          </p:nvSpPr>
          <p:spPr bwMode="auto">
            <a:xfrm>
              <a:off x="4959" y="2070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Line 83"/>
            <p:cNvSpPr>
              <a:spLocks noChangeShapeType="1"/>
            </p:cNvSpPr>
            <p:nvPr/>
          </p:nvSpPr>
          <p:spPr bwMode="auto">
            <a:xfrm flipV="1">
              <a:off x="4944" y="2280"/>
              <a:ext cx="66" cy="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26" name="Group 84"/>
            <p:cNvGrpSpPr>
              <a:grpSpLocks/>
            </p:cNvGrpSpPr>
            <p:nvPr/>
          </p:nvGrpSpPr>
          <p:grpSpPr bwMode="auto">
            <a:xfrm>
              <a:off x="528" y="2354"/>
              <a:ext cx="3754" cy="750"/>
              <a:chOff x="336" y="1152"/>
              <a:chExt cx="3888" cy="752"/>
            </a:xfrm>
          </p:grpSpPr>
          <p:grpSp>
            <p:nvGrpSpPr>
              <p:cNvPr id="12336" name="Group 85"/>
              <p:cNvGrpSpPr>
                <a:grpSpLocks/>
              </p:cNvGrpSpPr>
              <p:nvPr/>
            </p:nvGrpSpPr>
            <p:grpSpPr bwMode="auto">
              <a:xfrm>
                <a:off x="336" y="1152"/>
                <a:ext cx="3648" cy="752"/>
                <a:chOff x="336" y="1152"/>
                <a:chExt cx="3648" cy="752"/>
              </a:xfrm>
            </p:grpSpPr>
            <p:sp>
              <p:nvSpPr>
                <p:cNvPr id="12338" name="Freeform 86"/>
                <p:cNvSpPr>
                  <a:spLocks/>
                </p:cNvSpPr>
                <p:nvPr/>
              </p:nvSpPr>
              <p:spPr bwMode="auto">
                <a:xfrm>
                  <a:off x="336" y="1152"/>
                  <a:ext cx="3648" cy="752"/>
                </a:xfrm>
                <a:custGeom>
                  <a:avLst/>
                  <a:gdLst>
                    <a:gd name="T0" fmla="*/ 0 w 3648"/>
                    <a:gd name="T1" fmla="*/ 0 h 752"/>
                    <a:gd name="T2" fmla="*/ 2016 w 3648"/>
                    <a:gd name="T3" fmla="*/ 720 h 752"/>
                    <a:gd name="T4" fmla="*/ 3648 w 3648"/>
                    <a:gd name="T5" fmla="*/ 192 h 752"/>
                    <a:gd name="T6" fmla="*/ 0 60000 65536"/>
                    <a:gd name="T7" fmla="*/ 0 60000 65536"/>
                    <a:gd name="T8" fmla="*/ 0 60000 65536"/>
                    <a:gd name="T9" fmla="*/ 0 w 3648"/>
                    <a:gd name="T10" fmla="*/ 0 h 752"/>
                    <a:gd name="T11" fmla="*/ 3648 w 3648"/>
                    <a:gd name="T12" fmla="*/ 752 h 75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648" h="752">
                      <a:moveTo>
                        <a:pt x="0" y="0"/>
                      </a:moveTo>
                      <a:cubicBezTo>
                        <a:pt x="704" y="344"/>
                        <a:pt x="1408" y="688"/>
                        <a:pt x="2016" y="720"/>
                      </a:cubicBezTo>
                      <a:cubicBezTo>
                        <a:pt x="2624" y="752"/>
                        <a:pt x="3352" y="296"/>
                        <a:pt x="3648" y="19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39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960" y="1584"/>
                  <a:ext cx="48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1800">
                      <a:latin typeface="Arial" charset="0"/>
                    </a:rPr>
                    <a:t>q</a:t>
                  </a:r>
                </a:p>
              </p:txBody>
            </p:sp>
          </p:grpSp>
          <p:sp>
            <p:nvSpPr>
              <p:cNvPr id="12337" name="Line 88"/>
              <p:cNvSpPr>
                <a:spLocks noChangeShapeType="1"/>
              </p:cNvSpPr>
              <p:nvPr/>
            </p:nvSpPr>
            <p:spPr bwMode="auto">
              <a:xfrm flipV="1">
                <a:off x="3984" y="1152"/>
                <a:ext cx="24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27" name="Group 89"/>
            <p:cNvGrpSpPr>
              <a:grpSpLocks/>
            </p:cNvGrpSpPr>
            <p:nvPr/>
          </p:nvGrpSpPr>
          <p:grpSpPr bwMode="auto">
            <a:xfrm>
              <a:off x="4992" y="2016"/>
              <a:ext cx="336" cy="336"/>
              <a:chOff x="4752" y="816"/>
              <a:chExt cx="432" cy="336"/>
            </a:xfrm>
          </p:grpSpPr>
          <p:grpSp>
            <p:nvGrpSpPr>
              <p:cNvPr id="12331" name="Group 90"/>
              <p:cNvGrpSpPr>
                <a:grpSpLocks/>
              </p:cNvGrpSpPr>
              <p:nvPr/>
            </p:nvGrpSpPr>
            <p:grpSpPr bwMode="auto">
              <a:xfrm>
                <a:off x="4752" y="816"/>
                <a:ext cx="432" cy="336"/>
                <a:chOff x="4752" y="816"/>
                <a:chExt cx="432" cy="336"/>
              </a:xfrm>
            </p:grpSpPr>
            <p:sp>
              <p:nvSpPr>
                <p:cNvPr id="12334" name="Oval 91"/>
                <p:cNvSpPr>
                  <a:spLocks noChangeArrowheads="1"/>
                </p:cNvSpPr>
                <p:nvPr/>
              </p:nvSpPr>
              <p:spPr bwMode="auto">
                <a:xfrm>
                  <a:off x="4752" y="816"/>
                  <a:ext cx="432" cy="33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35" name="Text Box 92"/>
                <p:cNvSpPr txBox="1">
                  <a:spLocks noChangeArrowheads="1"/>
                </p:cNvSpPr>
                <p:nvPr/>
              </p:nvSpPr>
              <p:spPr bwMode="auto">
                <a:xfrm>
                  <a:off x="4848" y="864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1800">
                      <a:latin typeface="Arial" charset="0"/>
                    </a:rPr>
                    <a:t>0</a:t>
                  </a:r>
                </a:p>
              </p:txBody>
            </p:sp>
          </p:grpSp>
          <p:sp>
            <p:nvSpPr>
              <p:cNvPr id="12332" name="Oval 93"/>
              <p:cNvSpPr>
                <a:spLocks noChangeArrowheads="1"/>
              </p:cNvSpPr>
              <p:nvPr/>
            </p:nvSpPr>
            <p:spPr bwMode="auto">
              <a:xfrm>
                <a:off x="4848" y="864"/>
                <a:ext cx="240" cy="24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33" name="Text Box 94"/>
              <p:cNvSpPr txBox="1">
                <a:spLocks noChangeArrowheads="1"/>
              </p:cNvSpPr>
              <p:nvPr/>
            </p:nvSpPr>
            <p:spPr bwMode="auto">
              <a:xfrm>
                <a:off x="4848" y="8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0</a:t>
                </a:r>
              </a:p>
            </p:txBody>
          </p:sp>
        </p:grpSp>
        <p:grpSp>
          <p:nvGrpSpPr>
            <p:cNvPr id="12328" name="Group 102"/>
            <p:cNvGrpSpPr>
              <a:grpSpLocks/>
            </p:cNvGrpSpPr>
            <p:nvPr/>
          </p:nvGrpSpPr>
          <p:grpSpPr bwMode="auto">
            <a:xfrm>
              <a:off x="190" y="2092"/>
              <a:ext cx="96" cy="192"/>
              <a:chOff x="816" y="3408"/>
              <a:chExt cx="96" cy="192"/>
            </a:xfrm>
          </p:grpSpPr>
          <p:sp>
            <p:nvSpPr>
              <p:cNvPr id="12329" name="Line 99"/>
              <p:cNvSpPr>
                <a:spLocks noChangeShapeType="1"/>
              </p:cNvSpPr>
              <p:nvPr/>
            </p:nvSpPr>
            <p:spPr bwMode="auto">
              <a:xfrm>
                <a:off x="816" y="3408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330" name="Line 101"/>
              <p:cNvSpPr>
                <a:spLocks noChangeShapeType="1"/>
              </p:cNvSpPr>
              <p:nvPr/>
            </p:nvSpPr>
            <p:spPr bwMode="auto">
              <a:xfrm flipH="1">
                <a:off x="816" y="3504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32C5E8AD-1186-4CF7-A289-EF9155E5E360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FSMs and Regular Expressions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can design a FSM that can be used to determine if a string belongs to the regular set that corresponds to a specified regular expression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9CE086BD-1394-474D-94B7-F534AF7D7D5C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Regular Expression Examples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1981200"/>
          </a:xfrm>
        </p:spPr>
        <p:txBody>
          <a:bodyPr/>
          <a:lstStyle/>
          <a:p>
            <a:pPr eaLnBrk="1" hangingPunct="1"/>
            <a:r>
              <a:rPr lang="en-US" smtClean="0"/>
              <a:t>Given the alphabet  A = {a, b, c}</a:t>
            </a:r>
          </a:p>
          <a:p>
            <a:pPr eaLnBrk="1" hangingPunct="1"/>
            <a:r>
              <a:rPr lang="en-US" smtClean="0"/>
              <a:t>Example </a:t>
            </a:r>
          </a:p>
          <a:p>
            <a:pPr lvl="1" eaLnBrk="1" hangingPunct="1"/>
            <a:r>
              <a:rPr lang="en-US" smtClean="0"/>
              <a:t>a*b</a:t>
            </a:r>
          </a:p>
          <a:p>
            <a:pPr lvl="1" eaLnBrk="1" hangingPunct="1"/>
            <a:endParaRPr lang="en-US" smtClean="0"/>
          </a:p>
        </p:txBody>
      </p:sp>
      <p:grpSp>
        <p:nvGrpSpPr>
          <p:cNvPr id="14343" name="Group 26"/>
          <p:cNvGrpSpPr>
            <a:grpSpLocks/>
          </p:cNvGrpSpPr>
          <p:nvPr/>
        </p:nvGrpSpPr>
        <p:grpSpPr bwMode="auto">
          <a:xfrm>
            <a:off x="1981200" y="3886200"/>
            <a:ext cx="3159125" cy="1303338"/>
            <a:chOff x="1752" y="1865"/>
            <a:chExt cx="1990" cy="821"/>
          </a:xfrm>
        </p:grpSpPr>
        <p:sp>
          <p:nvSpPr>
            <p:cNvPr id="14344" name="Oval 4"/>
            <p:cNvSpPr>
              <a:spLocks noChangeArrowheads="1"/>
            </p:cNvSpPr>
            <p:nvPr/>
          </p:nvSpPr>
          <p:spPr bwMode="auto">
            <a:xfrm>
              <a:off x="1920" y="2256"/>
              <a:ext cx="430" cy="43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/>
                <a:t>a*</a:t>
              </a:r>
            </a:p>
          </p:txBody>
        </p:sp>
        <p:cxnSp>
          <p:nvCxnSpPr>
            <p:cNvPr id="14345" name="AutoShape 7"/>
            <p:cNvCxnSpPr>
              <a:cxnSpLocks noChangeShapeType="1"/>
              <a:stCxn id="14344" idx="1"/>
              <a:endCxn id="14344" idx="7"/>
            </p:cNvCxnSpPr>
            <p:nvPr/>
          </p:nvCxnSpPr>
          <p:spPr bwMode="auto">
            <a:xfrm rot="5400000" flipV="1">
              <a:off x="2134" y="2168"/>
              <a:ext cx="1" cy="304"/>
            </a:xfrm>
            <a:prstGeom prst="curvedConnector3">
              <a:avLst>
                <a:gd name="adj1" fmla="val -2070000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46" name="Text Box 8"/>
            <p:cNvSpPr txBox="1">
              <a:spLocks noChangeArrowheads="1"/>
            </p:cNvSpPr>
            <p:nvPr/>
          </p:nvSpPr>
          <p:spPr bwMode="auto">
            <a:xfrm>
              <a:off x="2046" y="1865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4347" name="Oval 10"/>
            <p:cNvSpPr>
              <a:spLocks noChangeArrowheads="1"/>
            </p:cNvSpPr>
            <p:nvPr/>
          </p:nvSpPr>
          <p:spPr bwMode="auto">
            <a:xfrm>
              <a:off x="3312" y="2256"/>
              <a:ext cx="430" cy="43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4348" name="Oval 11"/>
            <p:cNvSpPr>
              <a:spLocks noChangeArrowheads="1"/>
            </p:cNvSpPr>
            <p:nvPr/>
          </p:nvSpPr>
          <p:spPr bwMode="auto">
            <a:xfrm>
              <a:off x="3360" y="2304"/>
              <a:ext cx="336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a*b</a:t>
              </a:r>
            </a:p>
          </p:txBody>
        </p:sp>
        <p:cxnSp>
          <p:nvCxnSpPr>
            <p:cNvPr id="14349" name="AutoShape 12"/>
            <p:cNvCxnSpPr>
              <a:cxnSpLocks noChangeShapeType="1"/>
              <a:stCxn id="14344" idx="6"/>
              <a:endCxn id="14347" idx="2"/>
            </p:cNvCxnSpPr>
            <p:nvPr/>
          </p:nvCxnSpPr>
          <p:spPr bwMode="auto">
            <a:xfrm>
              <a:off x="2350" y="2471"/>
              <a:ext cx="962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50" name="Text Box 13"/>
            <p:cNvSpPr txBox="1">
              <a:spLocks noChangeArrowheads="1"/>
            </p:cNvSpPr>
            <p:nvPr/>
          </p:nvSpPr>
          <p:spPr bwMode="auto">
            <a:xfrm>
              <a:off x="2679" y="2215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grpSp>
          <p:nvGrpSpPr>
            <p:cNvPr id="14351" name="Group 16"/>
            <p:cNvGrpSpPr>
              <a:grpSpLocks/>
            </p:cNvGrpSpPr>
            <p:nvPr/>
          </p:nvGrpSpPr>
          <p:grpSpPr bwMode="auto">
            <a:xfrm>
              <a:off x="1752" y="2307"/>
              <a:ext cx="192" cy="231"/>
              <a:chOff x="2496" y="3171"/>
              <a:chExt cx="192" cy="231"/>
            </a:xfrm>
          </p:grpSpPr>
          <p:sp>
            <p:nvSpPr>
              <p:cNvPr id="14352" name="Line 14"/>
              <p:cNvSpPr>
                <a:spLocks noChangeShapeType="1"/>
              </p:cNvSpPr>
              <p:nvPr/>
            </p:nvSpPr>
            <p:spPr bwMode="auto">
              <a:xfrm rot="2700000">
                <a:off x="2496" y="3267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3" name="Line 15"/>
              <p:cNvSpPr>
                <a:spLocks noChangeShapeType="1"/>
              </p:cNvSpPr>
              <p:nvPr/>
            </p:nvSpPr>
            <p:spPr bwMode="auto">
              <a:xfrm rot="-2700000">
                <a:off x="2496" y="340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(cont)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772400" cy="4495800"/>
          </a:xfrm>
        </p:spPr>
        <p:txBody>
          <a:bodyPr/>
          <a:lstStyle/>
          <a:p>
            <a:pPr lvl="1" eaLnBrk="1" hangingPunct="1"/>
            <a:r>
              <a:rPr lang="en-US" smtClean="0"/>
              <a:t>(ab </a:t>
            </a:r>
            <a:r>
              <a:rPr lang="en-GB" smtClean="0">
                <a:sym typeface="Symbol" pitchFamily="18" charset="2"/>
              </a:rPr>
              <a:t> ba)c*</a:t>
            </a:r>
            <a:endParaRPr lang="en-US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27E2695A-76FC-439D-A511-0ACF50995228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grpSp>
        <p:nvGrpSpPr>
          <p:cNvPr id="15367" name="Group 66"/>
          <p:cNvGrpSpPr>
            <a:grpSpLocks/>
          </p:cNvGrpSpPr>
          <p:nvPr/>
        </p:nvGrpSpPr>
        <p:grpSpPr bwMode="auto">
          <a:xfrm>
            <a:off x="1028700" y="2819400"/>
            <a:ext cx="6816725" cy="2370138"/>
            <a:chOff x="1028700" y="2819400"/>
            <a:chExt cx="6816725" cy="2370138"/>
          </a:xfrm>
        </p:grpSpPr>
        <p:sp>
          <p:nvSpPr>
            <p:cNvPr id="15368" name="Oval 4"/>
            <p:cNvSpPr>
              <a:spLocks noChangeArrowheads="1"/>
            </p:cNvSpPr>
            <p:nvPr/>
          </p:nvSpPr>
          <p:spPr bwMode="auto">
            <a:xfrm>
              <a:off x="1295400" y="3810000"/>
              <a:ext cx="682625" cy="682625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5369" name="Text Box 8"/>
            <p:cNvSpPr txBox="1">
              <a:spLocks noChangeArrowheads="1"/>
            </p:cNvSpPr>
            <p:nvPr/>
          </p:nvSpPr>
          <p:spPr bwMode="auto">
            <a:xfrm>
              <a:off x="2667000" y="3124200"/>
              <a:ext cx="304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4457700" y="4506913"/>
              <a:ext cx="682625" cy="682625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15371" name="AutoShape 12"/>
            <p:cNvCxnSpPr>
              <a:cxnSpLocks noChangeShapeType="1"/>
              <a:stCxn id="15368" idx="5"/>
              <a:endCxn id="15370" idx="2"/>
            </p:cNvCxnSpPr>
            <p:nvPr/>
          </p:nvCxnSpPr>
          <p:spPr bwMode="auto">
            <a:xfrm rot="16200000" flipH="1">
              <a:off x="2940094" y="3330619"/>
              <a:ext cx="455569" cy="257964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72" name="Text Box 13"/>
            <p:cNvSpPr txBox="1">
              <a:spLocks noChangeArrowheads="1"/>
            </p:cNvSpPr>
            <p:nvPr/>
          </p:nvSpPr>
          <p:spPr bwMode="auto">
            <a:xfrm>
              <a:off x="2514600" y="45720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grpSp>
          <p:nvGrpSpPr>
            <p:cNvPr id="15373" name="Group 16"/>
            <p:cNvGrpSpPr>
              <a:grpSpLocks/>
            </p:cNvGrpSpPr>
            <p:nvPr/>
          </p:nvGrpSpPr>
          <p:grpSpPr bwMode="auto">
            <a:xfrm>
              <a:off x="1028700" y="3895725"/>
              <a:ext cx="304800" cy="366713"/>
              <a:chOff x="2496" y="3171"/>
              <a:chExt cx="192" cy="231"/>
            </a:xfrm>
          </p:grpSpPr>
          <p:sp>
            <p:nvSpPr>
              <p:cNvPr id="15384" name="Line 14"/>
              <p:cNvSpPr>
                <a:spLocks noChangeShapeType="1"/>
              </p:cNvSpPr>
              <p:nvPr/>
            </p:nvSpPr>
            <p:spPr bwMode="auto">
              <a:xfrm rot="2700000">
                <a:off x="2496" y="3267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385" name="Line 15"/>
              <p:cNvSpPr>
                <a:spLocks noChangeShapeType="1"/>
              </p:cNvSpPr>
              <p:nvPr/>
            </p:nvSpPr>
            <p:spPr bwMode="auto">
              <a:xfrm rot="-2700000">
                <a:off x="2496" y="340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5374" name="Oval 21"/>
            <p:cNvSpPr>
              <a:spLocks noChangeArrowheads="1"/>
            </p:cNvSpPr>
            <p:nvPr/>
          </p:nvSpPr>
          <p:spPr bwMode="auto">
            <a:xfrm>
              <a:off x="4343400" y="2819400"/>
              <a:ext cx="682625" cy="682625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15375" name="AutoShape 12"/>
            <p:cNvCxnSpPr>
              <a:cxnSpLocks noChangeShapeType="1"/>
              <a:endCxn id="15376" idx="3"/>
            </p:cNvCxnSpPr>
            <p:nvPr/>
          </p:nvCxnSpPr>
          <p:spPr bwMode="auto">
            <a:xfrm flipV="1">
              <a:off x="5105400" y="4316457"/>
              <a:ext cx="2157368" cy="43171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76" name="Oval 27"/>
            <p:cNvSpPr>
              <a:spLocks noChangeArrowheads="1"/>
            </p:cNvSpPr>
            <p:nvPr/>
          </p:nvSpPr>
          <p:spPr bwMode="auto">
            <a:xfrm>
              <a:off x="7162800" y="3733800"/>
              <a:ext cx="682625" cy="682625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15377" name="AutoShape 12"/>
            <p:cNvCxnSpPr>
              <a:cxnSpLocks noChangeShapeType="1"/>
              <a:stCxn id="15368" idx="7"/>
              <a:endCxn id="15374" idx="2"/>
            </p:cNvCxnSpPr>
            <p:nvPr/>
          </p:nvCxnSpPr>
          <p:spPr bwMode="auto">
            <a:xfrm rot="5400000" flipH="1" flipV="1">
              <a:off x="2736101" y="2302670"/>
              <a:ext cx="749255" cy="246534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8" name="AutoShape 12"/>
            <p:cNvCxnSpPr>
              <a:cxnSpLocks noChangeShapeType="1"/>
              <a:stCxn id="15374" idx="6"/>
              <a:endCxn id="15376" idx="1"/>
            </p:cNvCxnSpPr>
            <p:nvPr/>
          </p:nvCxnSpPr>
          <p:spPr bwMode="auto">
            <a:xfrm>
              <a:off x="5026025" y="3160713"/>
              <a:ext cx="2236743" cy="67305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79" name="Text Box 13"/>
            <p:cNvSpPr txBox="1">
              <a:spLocks noChangeArrowheads="1"/>
            </p:cNvSpPr>
            <p:nvPr/>
          </p:nvSpPr>
          <p:spPr bwMode="auto">
            <a:xfrm>
              <a:off x="5943600" y="3048000"/>
              <a:ext cx="381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5380" name="Text Box 8"/>
            <p:cNvSpPr txBox="1">
              <a:spLocks noChangeArrowheads="1"/>
            </p:cNvSpPr>
            <p:nvPr/>
          </p:nvSpPr>
          <p:spPr bwMode="auto">
            <a:xfrm>
              <a:off x="5943600" y="4495800"/>
              <a:ext cx="304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5381" name="Oval 11"/>
            <p:cNvSpPr>
              <a:spLocks noChangeArrowheads="1"/>
            </p:cNvSpPr>
            <p:nvPr/>
          </p:nvSpPr>
          <p:spPr bwMode="auto">
            <a:xfrm>
              <a:off x="7239000" y="3810000"/>
              <a:ext cx="533400" cy="5334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15382" name="AutoShape 25"/>
            <p:cNvCxnSpPr>
              <a:cxnSpLocks noChangeShapeType="1"/>
              <a:endCxn id="15376" idx="7"/>
            </p:cNvCxnSpPr>
            <p:nvPr/>
          </p:nvCxnSpPr>
          <p:spPr bwMode="auto">
            <a:xfrm>
              <a:off x="7310438" y="3762375"/>
              <a:ext cx="435019" cy="71393"/>
            </a:xfrm>
            <a:prstGeom prst="curvedConnector4">
              <a:avLst>
                <a:gd name="adj1" fmla="val -727"/>
                <a:gd name="adj2" fmla="val -360222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3" name="Text Box 13"/>
            <p:cNvSpPr txBox="1">
              <a:spLocks noChangeArrowheads="1"/>
            </p:cNvSpPr>
            <p:nvPr/>
          </p:nvSpPr>
          <p:spPr bwMode="auto">
            <a:xfrm>
              <a:off x="7315200" y="3124200"/>
              <a:ext cx="381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8B2C83A7-DB1A-4E78-9CE3-F8EACD03D94A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 (cont)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495800"/>
          </a:xfrm>
        </p:spPr>
        <p:txBody>
          <a:bodyPr/>
          <a:lstStyle/>
          <a:p>
            <a:pPr eaLnBrk="1" hangingPunct="1"/>
            <a:r>
              <a:rPr lang="en-US" smtClean="0"/>
              <a:t>Does the following machine correspond to </a:t>
            </a:r>
          </a:p>
          <a:p>
            <a:pPr lvl="1" eaLnBrk="1" hangingPunct="1"/>
            <a:r>
              <a:rPr lang="en-US" smtClean="0"/>
              <a:t>(a </a:t>
            </a:r>
            <a:r>
              <a:rPr lang="en-GB" smtClean="0">
                <a:sym typeface="Symbol" pitchFamily="18" charset="2"/>
              </a:rPr>
              <a:t> b)*c*</a:t>
            </a:r>
            <a:endParaRPr lang="en-US" smtClean="0"/>
          </a:p>
        </p:txBody>
      </p:sp>
      <p:sp>
        <p:nvSpPr>
          <p:cNvPr id="16391" name="Text Box 27"/>
          <p:cNvSpPr txBox="1">
            <a:spLocks noChangeArrowheads="1"/>
          </p:cNvSpPr>
          <p:nvPr/>
        </p:nvSpPr>
        <p:spPr bwMode="auto">
          <a:xfrm>
            <a:off x="5791200" y="5867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6392" name="Text Box 28"/>
          <p:cNvSpPr txBox="1">
            <a:spLocks noChangeArrowheads="1"/>
          </p:cNvSpPr>
          <p:nvPr/>
        </p:nvSpPr>
        <p:spPr bwMode="auto">
          <a:xfrm>
            <a:off x="5715000" y="22860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a</a:t>
            </a:r>
          </a:p>
        </p:txBody>
      </p:sp>
      <p:grpSp>
        <p:nvGrpSpPr>
          <p:cNvPr id="16393" name="Group 34"/>
          <p:cNvGrpSpPr>
            <a:grpSpLocks/>
          </p:cNvGrpSpPr>
          <p:nvPr/>
        </p:nvGrpSpPr>
        <p:grpSpPr bwMode="auto">
          <a:xfrm>
            <a:off x="3124200" y="2743200"/>
            <a:ext cx="5145088" cy="3121025"/>
            <a:chOff x="1728" y="1584"/>
            <a:chExt cx="3241" cy="1966"/>
          </a:xfrm>
        </p:grpSpPr>
        <p:sp>
          <p:nvSpPr>
            <p:cNvPr id="16394" name="Oval 4"/>
            <p:cNvSpPr>
              <a:spLocks noChangeArrowheads="1"/>
            </p:cNvSpPr>
            <p:nvPr/>
          </p:nvSpPr>
          <p:spPr bwMode="auto">
            <a:xfrm>
              <a:off x="1899" y="2448"/>
              <a:ext cx="430" cy="43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395" name="Line 6"/>
            <p:cNvSpPr>
              <a:spLocks noChangeShapeType="1"/>
            </p:cNvSpPr>
            <p:nvPr/>
          </p:nvSpPr>
          <p:spPr bwMode="auto">
            <a:xfrm rot="2700000">
              <a:off x="1728" y="2601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396" name="Line 7"/>
            <p:cNvSpPr>
              <a:spLocks noChangeShapeType="1"/>
            </p:cNvSpPr>
            <p:nvPr/>
          </p:nvSpPr>
          <p:spPr bwMode="auto">
            <a:xfrm rot="-2700000">
              <a:off x="1728" y="27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397" name="Oval 8"/>
            <p:cNvSpPr>
              <a:spLocks noChangeArrowheads="1"/>
            </p:cNvSpPr>
            <p:nvPr/>
          </p:nvSpPr>
          <p:spPr bwMode="auto">
            <a:xfrm>
              <a:off x="3051" y="1584"/>
              <a:ext cx="430" cy="43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6398" name="Oval 9"/>
            <p:cNvSpPr>
              <a:spLocks noChangeArrowheads="1"/>
            </p:cNvSpPr>
            <p:nvPr/>
          </p:nvSpPr>
          <p:spPr bwMode="auto">
            <a:xfrm>
              <a:off x="3099" y="3120"/>
              <a:ext cx="430" cy="43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16399" name="Oval 10"/>
            <p:cNvSpPr>
              <a:spLocks noChangeArrowheads="1"/>
            </p:cNvSpPr>
            <p:nvPr/>
          </p:nvSpPr>
          <p:spPr bwMode="auto">
            <a:xfrm>
              <a:off x="4539" y="2448"/>
              <a:ext cx="430" cy="43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00" name="Oval 11"/>
            <p:cNvSpPr>
              <a:spLocks noChangeArrowheads="1"/>
            </p:cNvSpPr>
            <p:nvPr/>
          </p:nvSpPr>
          <p:spPr bwMode="auto">
            <a:xfrm>
              <a:off x="4587" y="2496"/>
              <a:ext cx="336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16401" name="Line 12"/>
            <p:cNvSpPr>
              <a:spLocks noChangeShapeType="1"/>
            </p:cNvSpPr>
            <p:nvPr/>
          </p:nvSpPr>
          <p:spPr bwMode="auto">
            <a:xfrm flipV="1">
              <a:off x="2283" y="1943"/>
              <a:ext cx="783" cy="5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02" name="Line 13"/>
            <p:cNvSpPr>
              <a:spLocks noChangeShapeType="1"/>
            </p:cNvSpPr>
            <p:nvPr/>
          </p:nvSpPr>
          <p:spPr bwMode="auto">
            <a:xfrm>
              <a:off x="2298" y="2775"/>
              <a:ext cx="810" cy="5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03" name="Text Box 14"/>
            <p:cNvSpPr txBox="1">
              <a:spLocks noChangeArrowheads="1"/>
            </p:cNvSpPr>
            <p:nvPr/>
          </p:nvSpPr>
          <p:spPr bwMode="auto">
            <a:xfrm>
              <a:off x="2427" y="2016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6404" name="Text Box 15"/>
            <p:cNvSpPr txBox="1">
              <a:spLocks noChangeArrowheads="1"/>
            </p:cNvSpPr>
            <p:nvPr/>
          </p:nvSpPr>
          <p:spPr bwMode="auto">
            <a:xfrm>
              <a:off x="2427" y="288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6405" name="Line 16"/>
            <p:cNvSpPr>
              <a:spLocks noChangeShapeType="1"/>
            </p:cNvSpPr>
            <p:nvPr/>
          </p:nvSpPr>
          <p:spPr bwMode="auto">
            <a:xfrm>
              <a:off x="3147" y="1977"/>
              <a:ext cx="0" cy="12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06" name="Line 17"/>
            <p:cNvSpPr>
              <a:spLocks noChangeShapeType="1"/>
            </p:cNvSpPr>
            <p:nvPr/>
          </p:nvSpPr>
          <p:spPr bwMode="auto">
            <a:xfrm flipV="1">
              <a:off x="3435" y="1941"/>
              <a:ext cx="0" cy="1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07" name="Text Box 18"/>
            <p:cNvSpPr txBox="1">
              <a:spLocks noChangeArrowheads="1"/>
            </p:cNvSpPr>
            <p:nvPr/>
          </p:nvSpPr>
          <p:spPr bwMode="auto">
            <a:xfrm>
              <a:off x="2907" y="244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6408" name="Text Box 19"/>
            <p:cNvSpPr txBox="1">
              <a:spLocks noChangeArrowheads="1"/>
            </p:cNvSpPr>
            <p:nvPr/>
          </p:nvSpPr>
          <p:spPr bwMode="auto">
            <a:xfrm>
              <a:off x="3435" y="2433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6409" name="Line 20"/>
            <p:cNvSpPr>
              <a:spLocks noChangeShapeType="1"/>
            </p:cNvSpPr>
            <p:nvPr/>
          </p:nvSpPr>
          <p:spPr bwMode="auto">
            <a:xfrm>
              <a:off x="3483" y="1872"/>
              <a:ext cx="1092" cy="6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10" name="Line 21"/>
            <p:cNvSpPr>
              <a:spLocks noChangeShapeType="1"/>
            </p:cNvSpPr>
            <p:nvPr/>
          </p:nvSpPr>
          <p:spPr bwMode="auto">
            <a:xfrm flipV="1">
              <a:off x="3531" y="2778"/>
              <a:ext cx="1029" cy="5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11" name="Text Box 22"/>
            <p:cNvSpPr txBox="1">
              <a:spLocks noChangeArrowheads="1"/>
            </p:cNvSpPr>
            <p:nvPr/>
          </p:nvSpPr>
          <p:spPr bwMode="auto">
            <a:xfrm>
              <a:off x="3963" y="192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16412" name="Text Box 23"/>
            <p:cNvSpPr txBox="1">
              <a:spLocks noChangeArrowheads="1"/>
            </p:cNvSpPr>
            <p:nvPr/>
          </p:nvSpPr>
          <p:spPr bwMode="auto">
            <a:xfrm>
              <a:off x="4011" y="2976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cxnSp>
          <p:nvCxnSpPr>
            <p:cNvPr id="16413" name="AutoShape 24"/>
            <p:cNvCxnSpPr>
              <a:cxnSpLocks noChangeShapeType="1"/>
            </p:cNvCxnSpPr>
            <p:nvPr/>
          </p:nvCxnSpPr>
          <p:spPr bwMode="auto">
            <a:xfrm rot="5400000" flipV="1">
              <a:off x="3271" y="1481"/>
              <a:ext cx="1" cy="304"/>
            </a:xfrm>
            <a:prstGeom prst="curvedConnector3">
              <a:avLst>
                <a:gd name="adj1" fmla="val -2070000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14" name="AutoShape 25"/>
            <p:cNvCxnSpPr>
              <a:cxnSpLocks noChangeShapeType="1"/>
              <a:stCxn id="16399" idx="1"/>
              <a:endCxn id="16399" idx="7"/>
            </p:cNvCxnSpPr>
            <p:nvPr/>
          </p:nvCxnSpPr>
          <p:spPr bwMode="auto">
            <a:xfrm rot="5400000" flipV="1">
              <a:off x="4753" y="2360"/>
              <a:ext cx="1" cy="304"/>
            </a:xfrm>
            <a:prstGeom prst="curvedConnector3">
              <a:avLst>
                <a:gd name="adj1" fmla="val -2070000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15" name="AutoShape 26"/>
            <p:cNvCxnSpPr>
              <a:cxnSpLocks noChangeShapeType="1"/>
              <a:stCxn id="16398" idx="3"/>
              <a:endCxn id="16398" idx="5"/>
            </p:cNvCxnSpPr>
            <p:nvPr/>
          </p:nvCxnSpPr>
          <p:spPr bwMode="auto">
            <a:xfrm rot="16200000" flipH="1">
              <a:off x="3313" y="3336"/>
              <a:ext cx="1" cy="304"/>
            </a:xfrm>
            <a:prstGeom prst="curvedConnector3">
              <a:avLst>
                <a:gd name="adj1" fmla="val 2070000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16" name="Text Box 29"/>
            <p:cNvSpPr txBox="1">
              <a:spLocks noChangeArrowheads="1"/>
            </p:cNvSpPr>
            <p:nvPr/>
          </p:nvSpPr>
          <p:spPr bwMode="auto">
            <a:xfrm>
              <a:off x="4662" y="202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948876B7-B07D-440F-AE21-E8239A754611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Machines</a:t>
            </a:r>
          </a:p>
          <a:p>
            <a:pPr eaLnBrk="1" hangingPunct="1"/>
            <a:r>
              <a:rPr lang="en-US" smtClean="0"/>
              <a:t>Finite state machines (FSM)</a:t>
            </a:r>
          </a:p>
          <a:p>
            <a:pPr eaLnBrk="1" hangingPunct="1"/>
            <a:r>
              <a:rPr lang="en-US" smtClean="0"/>
              <a:t>Examples of  FSM</a:t>
            </a:r>
          </a:p>
          <a:p>
            <a:pPr lvl="1" eaLnBrk="1" hangingPunct="1"/>
            <a:r>
              <a:rPr lang="en-US" smtClean="0"/>
              <a:t>Model of a newspaper vending box</a:t>
            </a:r>
          </a:p>
          <a:p>
            <a:pPr lvl="1" eaLnBrk="1" hangingPunct="1"/>
            <a:r>
              <a:rPr lang="en-US" smtClean="0"/>
              <a:t>Model of regular expressions</a:t>
            </a:r>
          </a:p>
          <a:p>
            <a:pPr eaLnBrk="1" hangingPunct="1"/>
            <a:r>
              <a:rPr lang="en-US" smtClean="0"/>
              <a:t>Reading for next time</a:t>
            </a:r>
          </a:p>
          <a:p>
            <a:pPr lvl="1" eaLnBrk="1" hangingPunct="1"/>
            <a:r>
              <a:rPr lang="en-US" smtClean="0"/>
              <a:t>No further readings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77D289B3-1C40-436B-A9B5-03346105D690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Reading</a:t>
            </a:r>
          </a:p>
          <a:p>
            <a:pPr lvl="1" eaLnBrk="1" hangingPunct="1"/>
            <a:r>
              <a:rPr lang="en-US" dirty="0" smtClean="0"/>
              <a:t>Rosen </a:t>
            </a:r>
            <a:r>
              <a:rPr lang="en-US" smtClean="0"/>
              <a:t>Section </a:t>
            </a:r>
            <a:r>
              <a:rPr lang="en-US" smtClean="0"/>
              <a:t>13.2</a:t>
            </a:r>
            <a:endParaRPr lang="en-US" dirty="0" smtClean="0"/>
          </a:p>
          <a:p>
            <a:pPr eaLnBrk="1" hangingPunct="1"/>
            <a:r>
              <a:rPr lang="en-US" dirty="0" smtClean="0"/>
              <a:t>Machines</a:t>
            </a:r>
          </a:p>
          <a:p>
            <a:pPr eaLnBrk="1" hangingPunct="1"/>
            <a:r>
              <a:rPr lang="en-US" dirty="0" smtClean="0"/>
              <a:t>Finite state machines (FSM)</a:t>
            </a:r>
          </a:p>
          <a:p>
            <a:pPr eaLnBrk="1" hangingPunct="1"/>
            <a:r>
              <a:rPr lang="en-US" dirty="0" smtClean="0"/>
              <a:t>Examples of  FSM</a:t>
            </a:r>
          </a:p>
          <a:p>
            <a:pPr lvl="1" eaLnBrk="1" hangingPunct="1"/>
            <a:r>
              <a:rPr lang="en-US" dirty="0" smtClean="0"/>
              <a:t>Model of a newspaper vending box</a:t>
            </a:r>
          </a:p>
          <a:p>
            <a:pPr lvl="1" eaLnBrk="1" hangingPunct="1"/>
            <a:r>
              <a:rPr lang="en-US" dirty="0" smtClean="0"/>
              <a:t>Model of regular expressions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C886DCE0-3861-41B8-99FE-3B81044D2471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Machine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A </a:t>
            </a:r>
            <a:r>
              <a:rPr lang="en-US" sz="2800" dirty="0" smtClean="0">
                <a:solidFill>
                  <a:schemeClr val="tx2"/>
                </a:solidFill>
              </a:rPr>
              <a:t>machine</a:t>
            </a:r>
            <a:r>
              <a:rPr lang="en-US" sz="2800" dirty="0" smtClean="0"/>
              <a:t> is a system that</a:t>
            </a:r>
          </a:p>
          <a:p>
            <a:pPr lvl="1" eaLnBrk="1" hangingPunct="1"/>
            <a:r>
              <a:rPr lang="en-US" sz="2400" dirty="0" smtClean="0"/>
              <a:t>Accepts input</a:t>
            </a:r>
          </a:p>
          <a:p>
            <a:pPr lvl="1" eaLnBrk="1" hangingPunct="1"/>
            <a:r>
              <a:rPr lang="en-US" sz="2400" dirty="0" smtClean="0"/>
              <a:t>Has memory to store information on previous inputs</a:t>
            </a:r>
          </a:p>
          <a:p>
            <a:pPr lvl="1" eaLnBrk="1" hangingPunct="1"/>
            <a:r>
              <a:rPr lang="en-US" sz="2400" dirty="0" smtClean="0"/>
              <a:t>Can (optionally) produce output</a:t>
            </a:r>
          </a:p>
          <a:p>
            <a:pPr eaLnBrk="1" hangingPunct="1"/>
            <a:r>
              <a:rPr lang="en-US" sz="2800" dirty="0" smtClean="0">
                <a:solidFill>
                  <a:schemeClr val="tx2"/>
                </a:solidFill>
              </a:rPr>
              <a:t>Machine state</a:t>
            </a:r>
          </a:p>
          <a:p>
            <a:pPr lvl="1" eaLnBrk="1" hangingPunct="1"/>
            <a:r>
              <a:rPr lang="en-US" sz="2400" dirty="0" smtClean="0"/>
              <a:t>The complete internal condition of the machine and all of the memory</a:t>
            </a:r>
          </a:p>
          <a:p>
            <a:pPr eaLnBrk="1" hangingPunct="1"/>
            <a:r>
              <a:rPr lang="en-US" sz="2800" dirty="0" smtClean="0"/>
              <a:t>The current state and the next input determines the next state to be occupied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8107C5A3-3C57-40FC-AD8F-241A070AFCB1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Finite-State Machine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5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676400"/>
                <a:ext cx="8077200" cy="4495800"/>
              </a:xfrm>
            </p:spPr>
            <p:txBody>
              <a:bodyPr/>
              <a:lstStyle/>
              <a:p>
                <a:pPr eaLnBrk="1" hangingPunct="1"/>
                <a:r>
                  <a:rPr lang="en-US" sz="2800" dirty="0" smtClean="0"/>
                  <a:t>A machine with a finite number of states is a </a:t>
                </a:r>
                <a:r>
                  <a:rPr lang="en-US" sz="2800" dirty="0" smtClean="0">
                    <a:solidFill>
                      <a:schemeClr val="tx2"/>
                    </a:solidFill>
                  </a:rPr>
                  <a:t>finite-state machine</a:t>
                </a:r>
              </a:p>
              <a:p>
                <a:pPr eaLnBrk="1" hangingPunct="1"/>
                <a:r>
                  <a:rPr lang="en-US" sz="2800" dirty="0" smtClean="0"/>
                  <a:t>Formally, we have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𝐹𝑆𝑀</m:t>
                    </m:r>
                    <m:r>
                      <a:rPr lang="en-US" sz="2800" b="0" i="1" smtClean="0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𝑆</m:t>
                        </m:r>
                        <m:r>
                          <a:rPr lang="en-US" sz="2800" b="0" i="1" smtClean="0">
                            <a:latin typeface="Cambria Math"/>
                          </a:rPr>
                          <m:t>, 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𝐴</m:t>
                        </m:r>
                        <m:r>
                          <a:rPr lang="en-US" sz="2800" b="0" i="1" smtClean="0">
                            <a:latin typeface="Cambria Math"/>
                          </a:rPr>
                          <m:t>, 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𝑓</m:t>
                        </m:r>
                        <m:r>
                          <a:rPr lang="en-US" sz="2800" b="0" i="1" smtClean="0"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/>
                          </a:rPr>
                          <m:t>, 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𝐹</m:t>
                        </m:r>
                      </m:e>
                    </m:d>
                  </m:oMath>
                </a14:m>
                <a:endParaRPr lang="en-US" sz="2800" dirty="0" smtClean="0"/>
              </a:p>
              <a:p>
                <a:pPr lvl="1" eaLnBrk="1" hangingPunct="1"/>
                <a:r>
                  <a:rPr lang="en-US" sz="2400" dirty="0" smtClean="0"/>
                  <a:t>S = { s</a:t>
                </a:r>
                <a:r>
                  <a:rPr lang="en-US" sz="2400" baseline="-25000" dirty="0" smtClean="0"/>
                  <a:t>0</a:t>
                </a:r>
                <a:r>
                  <a:rPr lang="en-US" sz="2400" dirty="0" smtClean="0"/>
                  <a:t>, s</a:t>
                </a:r>
                <a:r>
                  <a:rPr lang="en-US" sz="2400" baseline="-25000" dirty="0" smtClean="0"/>
                  <a:t>1</a:t>
                </a:r>
                <a:r>
                  <a:rPr lang="en-US" sz="2400" dirty="0" smtClean="0"/>
                  <a:t>, s</a:t>
                </a:r>
                <a:r>
                  <a:rPr lang="en-US" sz="2400" baseline="-25000" dirty="0" smtClean="0"/>
                  <a:t>2</a:t>
                </a:r>
                <a:r>
                  <a:rPr lang="en-US" sz="2400" dirty="0" smtClean="0"/>
                  <a:t>, …, </a:t>
                </a:r>
                <a:r>
                  <a:rPr lang="en-US" sz="2400" dirty="0" err="1" smtClean="0"/>
                  <a:t>s</a:t>
                </a:r>
                <a:r>
                  <a:rPr lang="en-US" sz="2400" baseline="-25000" dirty="0" err="1" smtClean="0"/>
                  <a:t>n</a:t>
                </a:r>
                <a:r>
                  <a:rPr lang="en-US" sz="2400" dirty="0" smtClean="0"/>
                  <a:t>}	a finite set of states</a:t>
                </a:r>
              </a:p>
              <a:p>
                <a:pPr lvl="1" eaLnBrk="1" hangingPunct="1"/>
                <a:r>
                  <a:rPr lang="en-US" sz="2400" dirty="0" smtClean="0"/>
                  <a:t>A = { a</a:t>
                </a:r>
                <a:r>
                  <a:rPr lang="en-US" sz="2400" baseline="-25000" dirty="0" smtClean="0"/>
                  <a:t>1</a:t>
                </a:r>
                <a:r>
                  <a:rPr lang="en-US" sz="2400" dirty="0" smtClean="0"/>
                  <a:t>, a</a:t>
                </a:r>
                <a:r>
                  <a:rPr lang="en-US" sz="2400" baseline="-25000" dirty="0" smtClean="0"/>
                  <a:t>2</a:t>
                </a:r>
                <a:r>
                  <a:rPr lang="en-US" sz="2400" dirty="0" smtClean="0"/>
                  <a:t>, a</a:t>
                </a:r>
                <a:r>
                  <a:rPr lang="en-US" sz="2400" baseline="-25000" dirty="0" smtClean="0"/>
                  <a:t>3</a:t>
                </a:r>
                <a:r>
                  <a:rPr lang="en-US" sz="2400" dirty="0" smtClean="0"/>
                  <a:t>, …, </a:t>
                </a:r>
                <a:r>
                  <a:rPr lang="en-US" sz="2400" dirty="0" err="1" smtClean="0"/>
                  <a:t>a</a:t>
                </a:r>
                <a:r>
                  <a:rPr lang="en-US" sz="2400" baseline="-25000" dirty="0" err="1" smtClean="0"/>
                  <a:t>k</a:t>
                </a:r>
                <a:r>
                  <a:rPr lang="en-US" sz="2400" dirty="0" smtClean="0"/>
                  <a:t>}	a finite set of inputs (alphabet)</a:t>
                </a:r>
              </a:p>
              <a:p>
                <a:pPr lvl="1" eaLnBrk="1" hangingPunct="1"/>
                <a:r>
                  <a:rPr lang="en-US" sz="2400" dirty="0" err="1" smtClean="0"/>
                  <a:t>f</a:t>
                </a:r>
                <a:r>
                  <a:rPr lang="en-US" sz="2400" baseline="-25000" dirty="0" err="1" smtClean="0"/>
                  <a:t>x</a:t>
                </a:r>
                <a:r>
                  <a:rPr lang="en-US" sz="2400" dirty="0" smtClean="0"/>
                  <a:t>: S </a:t>
                </a:r>
                <a:r>
                  <a:rPr lang="en-US" sz="2400" dirty="0" smtClean="0">
                    <a:cs typeface="Times New Roman" charset="0"/>
                  </a:rPr>
                  <a:t>→</a:t>
                </a:r>
                <a:r>
                  <a:rPr lang="en-US" sz="2400" dirty="0" smtClean="0"/>
                  <a:t> S,   x </a:t>
                </a:r>
                <a:r>
                  <a:rPr lang="en-US" sz="2400" dirty="0" smtClean="0">
                    <a:sym typeface="Symbol" pitchFamily="18" charset="2"/>
                  </a:rPr>
                  <a:t></a:t>
                </a:r>
                <a:r>
                  <a:rPr lang="en-US" sz="2400" dirty="0" smtClean="0"/>
                  <a:t> I     a state transition function</a:t>
                </a:r>
              </a:p>
              <a:p>
                <a:pPr lvl="2" eaLnBrk="1" hangingPunct="1"/>
                <a:r>
                  <a:rPr lang="en-US" sz="2000" dirty="0" smtClean="0"/>
                  <a:t>If the machine is in state </a:t>
                </a:r>
                <a:r>
                  <a:rPr lang="en-US" sz="2000" dirty="0" err="1" smtClean="0"/>
                  <a:t>s</a:t>
                </a:r>
                <a:r>
                  <a:rPr lang="en-US" sz="2000" baseline="-25000" dirty="0" err="1" smtClean="0"/>
                  <a:t>i</a:t>
                </a:r>
                <a:r>
                  <a:rPr lang="en-US" sz="2000" dirty="0" smtClean="0"/>
                  <a:t>, and input x is received, the next state is </a:t>
                </a:r>
                <a:r>
                  <a:rPr lang="en-US" sz="2000" dirty="0" err="1" smtClean="0"/>
                  <a:t>f</a:t>
                </a:r>
                <a:r>
                  <a:rPr lang="en-US" sz="2000" baseline="-25000" dirty="0" err="1" smtClean="0"/>
                  <a:t>x</a:t>
                </a:r>
                <a:r>
                  <a:rPr lang="en-US" sz="2000" dirty="0" smtClean="0"/>
                  <a:t>(</a:t>
                </a:r>
                <a:r>
                  <a:rPr lang="en-US" sz="2000" dirty="0" err="1" smtClean="0"/>
                  <a:t>s</a:t>
                </a:r>
                <a:r>
                  <a:rPr lang="en-US" sz="2000" baseline="-25000" dirty="0" err="1" smtClean="0"/>
                  <a:t>i</a:t>
                </a:r>
                <a:r>
                  <a:rPr lang="en-US" sz="2000" dirty="0" smtClean="0"/>
                  <a:t>)</a:t>
                </a:r>
              </a:p>
              <a:p>
                <a:pPr lvl="1" eaLnBrk="1" hangingPunct="1"/>
                <a:r>
                  <a:rPr lang="en-US" i="1" dirty="0" smtClean="0"/>
                  <a:t>F</a:t>
                </a:r>
                <a:r>
                  <a:rPr lang="en-US" sz="2400" dirty="0" smtClean="0"/>
                  <a:t>  = {</a:t>
                </a:r>
                <a:r>
                  <a:rPr lang="en-US" sz="2400" dirty="0" err="1" smtClean="0"/>
                  <a:t>s</a:t>
                </a:r>
                <a:r>
                  <a:rPr lang="en-US" sz="2400" baseline="-25000" dirty="0" err="1" smtClean="0"/>
                  <a:t>j</a:t>
                </a:r>
                <a:r>
                  <a:rPr lang="en-US" sz="2400" dirty="0" smtClean="0"/>
                  <a:t>, </a:t>
                </a:r>
                <a:r>
                  <a:rPr lang="en-US" sz="2400" dirty="0" err="1" smtClean="0"/>
                  <a:t>s</a:t>
                </a:r>
                <a:r>
                  <a:rPr lang="en-US" sz="2400" baseline="-25000" dirty="0" err="1" smtClean="0"/>
                  <a:t>k</a:t>
                </a:r>
                <a:r>
                  <a:rPr lang="en-US" sz="2400" dirty="0" smtClean="0"/>
                  <a:t>, … }   a finite set of final states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⊂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𝐴</m:t>
                    </m:r>
                  </m:oMath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615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676400"/>
                <a:ext cx="8077200" cy="4495800"/>
              </a:xfrm>
              <a:blipFill rotWithShape="1">
                <a:blip r:embed="rId2" cstate="print"/>
                <a:stretch>
                  <a:fillRect l="-1358" t="-1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0648484B-0461-4A78-A1CF-062392275D8E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Finite-State Machine (cont)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 simple language, a finite-state machine is defined by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 finite set of states,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 finite set of inputs,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An initial state,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 function defining the  transitions from one state to another, for a specified input,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 finite set of final or acceptance state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DA6224FF-64E8-423A-9A4B-F09E9682B25E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Finite-State Machine (cont)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State machine diagrams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Are labeled digraphs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States are represented by circles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state name appears within the circle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final state is indicated by two concentric circles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transitions are represented by arcs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arcs are labeled with the input that initiates the transition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4D0AA15F-FB0F-4B63-A583-A9A1D44B2563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 State Machine - Example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495800"/>
          </a:xfrm>
        </p:spPr>
        <p:txBody>
          <a:bodyPr/>
          <a:lstStyle/>
          <a:p>
            <a:pPr eaLnBrk="1" hangingPunct="1"/>
            <a:r>
              <a:rPr lang="en-US" smtClean="0"/>
              <a:t>Consider a simple newspaper vending box</a:t>
            </a:r>
          </a:p>
          <a:p>
            <a:pPr lvl="1" eaLnBrk="1" hangingPunct="1"/>
            <a:r>
              <a:rPr lang="en-US" smtClean="0"/>
              <a:t>Paper price - 30 cents</a:t>
            </a:r>
          </a:p>
          <a:p>
            <a:pPr lvl="1" eaLnBrk="1" hangingPunct="1"/>
            <a:r>
              <a:rPr lang="en-US" smtClean="0"/>
              <a:t>Accepts nickels, dimes, and quarters </a:t>
            </a:r>
          </a:p>
          <a:p>
            <a:pPr lvl="1" eaLnBrk="1" hangingPunct="1"/>
            <a:r>
              <a:rPr lang="en-US" smtClean="0"/>
              <a:t>No change given</a:t>
            </a:r>
          </a:p>
          <a:p>
            <a:pPr eaLnBrk="1" hangingPunct="1"/>
            <a:r>
              <a:rPr lang="en-US" smtClean="0"/>
              <a:t>We want to create a finite-state machine model of the vending box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024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B1F586C0-D0A4-46DA-83B3-8FD48BC71F68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6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FSM – Example (cont)</a:t>
            </a:r>
          </a:p>
        </p:txBody>
      </p:sp>
      <p:sp>
        <p:nvSpPr>
          <p:cNvPr id="10246" name="Rectangle 6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4114800" cy="4495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Define state names as the value of coins that need to be deposited to purchase a paper</a:t>
            </a:r>
          </a:p>
          <a:p>
            <a:pPr eaLnBrk="1" hangingPunct="1"/>
            <a:r>
              <a:rPr lang="en-US" sz="2400" i="1" dirty="0" smtClean="0"/>
              <a:t>S</a:t>
            </a:r>
            <a:r>
              <a:rPr lang="en-US" sz="2400" dirty="0" smtClean="0"/>
              <a:t> = {30, 25, 20, 15, 10, 5, 0}</a:t>
            </a:r>
          </a:p>
          <a:p>
            <a:pPr lvl="1" eaLnBrk="1" hangingPunct="1"/>
            <a:r>
              <a:rPr lang="en-US" sz="2000" dirty="0" smtClean="0"/>
              <a:t>Initial state = 30</a:t>
            </a:r>
          </a:p>
          <a:p>
            <a:pPr lvl="1" eaLnBrk="1" hangingPunct="1"/>
            <a:r>
              <a:rPr lang="en-US" sz="2000" dirty="0" smtClean="0"/>
              <a:t>Final state = 0</a:t>
            </a:r>
          </a:p>
          <a:p>
            <a:pPr eaLnBrk="1" hangingPunct="1"/>
            <a:r>
              <a:rPr lang="en-US" sz="2400" dirty="0" smtClean="0"/>
              <a:t>A = {</a:t>
            </a:r>
            <a:r>
              <a:rPr lang="en-US" sz="2400" dirty="0" smtClean="0">
                <a:solidFill>
                  <a:schemeClr val="tx2"/>
                </a:solidFill>
              </a:rPr>
              <a:t>n</a:t>
            </a:r>
            <a:r>
              <a:rPr lang="en-US" sz="2400" dirty="0" smtClean="0"/>
              <a:t>ickel, </a:t>
            </a:r>
            <a:r>
              <a:rPr lang="en-US" sz="2400" dirty="0" smtClean="0">
                <a:solidFill>
                  <a:schemeClr val="tx2"/>
                </a:solidFill>
              </a:rPr>
              <a:t>d</a:t>
            </a:r>
            <a:r>
              <a:rPr lang="en-US" sz="2400" dirty="0" smtClean="0"/>
              <a:t>ime, </a:t>
            </a:r>
            <a:r>
              <a:rPr lang="en-US" sz="2400" dirty="0" smtClean="0">
                <a:solidFill>
                  <a:schemeClr val="tx2"/>
                </a:solidFill>
              </a:rPr>
              <a:t>q</a:t>
            </a:r>
            <a:r>
              <a:rPr lang="en-US" sz="2400" dirty="0" smtClean="0"/>
              <a:t>uarter}</a:t>
            </a:r>
          </a:p>
          <a:p>
            <a:pPr eaLnBrk="1" hangingPunct="1"/>
            <a:r>
              <a:rPr lang="en-US" sz="2800" i="1" dirty="0" smtClean="0"/>
              <a:t>f</a:t>
            </a:r>
            <a:r>
              <a:rPr lang="en-US" sz="2400" dirty="0" smtClean="0"/>
              <a:t>  -  transition function</a:t>
            </a:r>
          </a:p>
          <a:p>
            <a:pPr lvl="1" eaLnBrk="1" hangingPunct="1"/>
            <a:r>
              <a:rPr lang="en-US" sz="2000" dirty="0" smtClean="0"/>
              <a:t>As defined by the table</a:t>
            </a:r>
          </a:p>
        </p:txBody>
      </p:sp>
      <p:graphicFrame>
        <p:nvGraphicFramePr>
          <p:cNvPr id="205894" name="Group 70"/>
          <p:cNvGraphicFramePr>
            <a:graphicFrameLocks noGrp="1"/>
          </p:cNvGraphicFramePr>
          <p:nvPr>
            <p:ph sz="half" idx="2"/>
          </p:nvPr>
        </p:nvGraphicFramePr>
        <p:xfrm>
          <a:off x="5105400" y="2362200"/>
          <a:ext cx="3352800" cy="3673476"/>
        </p:xfrm>
        <a:graphic>
          <a:graphicData uri="http://schemas.openxmlformats.org/drawingml/2006/table">
            <a:tbl>
              <a:tblPr/>
              <a:tblGrid>
                <a:gridCol w="762000"/>
                <a:gridCol w="914400"/>
                <a:gridCol w="838200"/>
                <a:gridCol w="838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</a:rPr>
                        <a:t>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charset="0"/>
                        </a:rPr>
                        <a:t>q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25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82" name="Text Box 71"/>
          <p:cNvSpPr txBox="1">
            <a:spLocks noChangeArrowheads="1"/>
          </p:cNvSpPr>
          <p:nvPr/>
        </p:nvSpPr>
        <p:spPr bwMode="auto">
          <a:xfrm>
            <a:off x="6705600" y="1828800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i="1" dirty="0" smtClean="0">
                <a:latin typeface="+mn-lt"/>
              </a:rPr>
              <a:t>f</a:t>
            </a:r>
            <a:endParaRPr lang="en-US" sz="3200" i="1" dirty="0"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20 - </a:t>
            </a:r>
            <a:fld id="{E76A9301-3817-4519-A01D-11E31E1EB273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Diagraph Notation</a:t>
            </a:r>
          </a:p>
        </p:txBody>
      </p:sp>
      <p:sp>
        <p:nvSpPr>
          <p:cNvPr id="11270" name="Oval 4"/>
          <p:cNvSpPr>
            <a:spLocks noChangeArrowheads="1"/>
          </p:cNvSpPr>
          <p:nvPr/>
        </p:nvSpPr>
        <p:spPr bwMode="auto">
          <a:xfrm>
            <a:off x="762000" y="1981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71" name="Group 13"/>
          <p:cNvGrpSpPr>
            <a:grpSpLocks/>
          </p:cNvGrpSpPr>
          <p:nvPr/>
        </p:nvGrpSpPr>
        <p:grpSpPr bwMode="auto">
          <a:xfrm>
            <a:off x="533400" y="2895600"/>
            <a:ext cx="785813" cy="533400"/>
            <a:chOff x="321" y="1824"/>
            <a:chExt cx="495" cy="336"/>
          </a:xfrm>
        </p:grpSpPr>
        <p:sp>
          <p:nvSpPr>
            <p:cNvPr id="11284" name="Oval 5"/>
            <p:cNvSpPr>
              <a:spLocks noChangeArrowheads="1"/>
            </p:cNvSpPr>
            <p:nvPr/>
          </p:nvSpPr>
          <p:spPr bwMode="auto">
            <a:xfrm>
              <a:off x="480" y="1824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85" name="Group 12"/>
            <p:cNvGrpSpPr>
              <a:grpSpLocks/>
            </p:cNvGrpSpPr>
            <p:nvPr/>
          </p:nvGrpSpPr>
          <p:grpSpPr bwMode="auto">
            <a:xfrm>
              <a:off x="321" y="1844"/>
              <a:ext cx="185" cy="222"/>
              <a:chOff x="2308" y="1356"/>
              <a:chExt cx="240" cy="286"/>
            </a:xfrm>
          </p:grpSpPr>
          <p:sp>
            <p:nvSpPr>
              <p:cNvPr id="11286" name="Line 10"/>
              <p:cNvSpPr>
                <a:spLocks noChangeShapeType="1"/>
              </p:cNvSpPr>
              <p:nvPr/>
            </p:nvSpPr>
            <p:spPr bwMode="auto">
              <a:xfrm rot="2700000">
                <a:off x="2304" y="147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87" name="Line 11"/>
              <p:cNvSpPr>
                <a:spLocks noChangeShapeType="1"/>
              </p:cNvSpPr>
              <p:nvPr/>
            </p:nvSpPr>
            <p:spPr bwMode="auto">
              <a:xfrm rot="-2700000">
                <a:off x="2308" y="1642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1272" name="Group 20"/>
          <p:cNvGrpSpPr>
            <a:grpSpLocks/>
          </p:cNvGrpSpPr>
          <p:nvPr/>
        </p:nvGrpSpPr>
        <p:grpSpPr bwMode="auto">
          <a:xfrm>
            <a:off x="533400" y="4648200"/>
            <a:ext cx="1073150" cy="919163"/>
            <a:chOff x="336" y="2368"/>
            <a:chExt cx="676" cy="579"/>
          </a:xfrm>
        </p:grpSpPr>
        <p:grpSp>
          <p:nvGrpSpPr>
            <p:cNvPr id="11280" name="Group 18"/>
            <p:cNvGrpSpPr>
              <a:grpSpLocks/>
            </p:cNvGrpSpPr>
            <p:nvPr/>
          </p:nvGrpSpPr>
          <p:grpSpPr bwMode="auto">
            <a:xfrm>
              <a:off x="336" y="2640"/>
              <a:ext cx="676" cy="307"/>
              <a:chOff x="336" y="2400"/>
              <a:chExt cx="676" cy="307"/>
            </a:xfrm>
          </p:grpSpPr>
          <p:sp>
            <p:nvSpPr>
              <p:cNvPr id="11282" name="Freeform 14"/>
              <p:cNvSpPr>
                <a:spLocks/>
              </p:cNvSpPr>
              <p:nvPr/>
            </p:nvSpPr>
            <p:spPr bwMode="auto">
              <a:xfrm>
                <a:off x="336" y="2400"/>
                <a:ext cx="642" cy="248"/>
              </a:xfrm>
              <a:custGeom>
                <a:avLst/>
                <a:gdLst>
                  <a:gd name="T0" fmla="*/ 0 w 624"/>
                  <a:gd name="T1" fmla="*/ 444 h 200"/>
                  <a:gd name="T2" fmla="*/ 442 w 624"/>
                  <a:gd name="T3" fmla="*/ 24 h 200"/>
                  <a:gd name="T4" fmla="*/ 720 w 624"/>
                  <a:gd name="T5" fmla="*/ 588 h 200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200"/>
                  <a:gd name="T11" fmla="*/ 624 w 624"/>
                  <a:gd name="T12" fmla="*/ 200 h 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200">
                    <a:moveTo>
                      <a:pt x="0" y="152"/>
                    </a:moveTo>
                    <a:cubicBezTo>
                      <a:pt x="140" y="76"/>
                      <a:pt x="280" y="0"/>
                      <a:pt x="384" y="8"/>
                    </a:cubicBezTo>
                    <a:cubicBezTo>
                      <a:pt x="488" y="16"/>
                      <a:pt x="584" y="168"/>
                      <a:pt x="624" y="200"/>
                    </a:cubicBez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83" name="Line 17"/>
              <p:cNvSpPr>
                <a:spLocks noChangeAspect="1" noChangeShapeType="1"/>
              </p:cNvSpPr>
              <p:nvPr/>
            </p:nvSpPr>
            <p:spPr bwMode="auto">
              <a:xfrm rot="2700000">
                <a:off x="983" y="2677"/>
                <a:ext cx="58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1281" name="Text Box 19"/>
            <p:cNvSpPr txBox="1">
              <a:spLocks noChangeArrowheads="1"/>
            </p:cNvSpPr>
            <p:nvPr/>
          </p:nvSpPr>
          <p:spPr bwMode="auto">
            <a:xfrm>
              <a:off x="569" y="236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i="1"/>
                <a:t>q</a:t>
              </a:r>
            </a:p>
          </p:txBody>
        </p:sp>
      </p:grpSp>
      <p:grpSp>
        <p:nvGrpSpPr>
          <p:cNvPr id="11273" name="Group 23"/>
          <p:cNvGrpSpPr>
            <a:grpSpLocks/>
          </p:cNvGrpSpPr>
          <p:nvPr/>
        </p:nvGrpSpPr>
        <p:grpSpPr bwMode="auto">
          <a:xfrm>
            <a:off x="762000" y="3810000"/>
            <a:ext cx="533400" cy="533400"/>
            <a:chOff x="528" y="2400"/>
            <a:chExt cx="336" cy="336"/>
          </a:xfrm>
        </p:grpSpPr>
        <p:sp>
          <p:nvSpPr>
            <p:cNvPr id="11278" name="Oval 21"/>
            <p:cNvSpPr>
              <a:spLocks noChangeArrowheads="1"/>
            </p:cNvSpPr>
            <p:nvPr/>
          </p:nvSpPr>
          <p:spPr bwMode="auto">
            <a:xfrm>
              <a:off x="528" y="2400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Oval 22"/>
            <p:cNvSpPr>
              <a:spLocks noChangeArrowheads="1"/>
            </p:cNvSpPr>
            <p:nvPr/>
          </p:nvSpPr>
          <p:spPr bwMode="auto">
            <a:xfrm>
              <a:off x="580" y="2447"/>
              <a:ext cx="240" cy="2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4" name="Text Box 24"/>
          <p:cNvSpPr txBox="1">
            <a:spLocks noChangeArrowheads="1"/>
          </p:cNvSpPr>
          <p:nvPr/>
        </p:nvSpPr>
        <p:spPr bwMode="auto">
          <a:xfrm>
            <a:off x="1676400" y="20574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State</a:t>
            </a:r>
          </a:p>
        </p:txBody>
      </p:sp>
      <p:sp>
        <p:nvSpPr>
          <p:cNvPr id="11275" name="Text Box 25"/>
          <p:cNvSpPr txBox="1">
            <a:spLocks noChangeArrowheads="1"/>
          </p:cNvSpPr>
          <p:nvPr/>
        </p:nvSpPr>
        <p:spPr bwMode="auto">
          <a:xfrm>
            <a:off x="1676400" y="28956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Initial state</a:t>
            </a:r>
          </a:p>
        </p:txBody>
      </p:sp>
      <p:sp>
        <p:nvSpPr>
          <p:cNvPr id="11276" name="Text Box 26"/>
          <p:cNvSpPr txBox="1">
            <a:spLocks noChangeArrowheads="1"/>
          </p:cNvSpPr>
          <p:nvPr/>
        </p:nvSpPr>
        <p:spPr bwMode="auto">
          <a:xfrm>
            <a:off x="1600200" y="38100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Final (or acceptance) state</a:t>
            </a:r>
          </a:p>
        </p:txBody>
      </p:sp>
      <p:sp>
        <p:nvSpPr>
          <p:cNvPr id="11277" name="Text Box 27"/>
          <p:cNvSpPr txBox="1">
            <a:spLocks noChangeArrowheads="1"/>
          </p:cNvSpPr>
          <p:nvPr/>
        </p:nvSpPr>
        <p:spPr bwMode="auto">
          <a:xfrm>
            <a:off x="1828800" y="49530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Transition (on input </a:t>
            </a:r>
            <a:r>
              <a:rPr lang="en-US" i="1"/>
              <a:t>q</a:t>
            </a:r>
            <a:r>
              <a:rPr lang="en-US"/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2479</TotalTime>
  <Words>663</Words>
  <Application>Microsoft Office PowerPoint</Application>
  <PresentationFormat>On-screen Show (4:3)</PresentationFormat>
  <Paragraphs>204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Fireball</vt:lpstr>
      <vt:lpstr>Lecture 20 Finite State Machines</vt:lpstr>
      <vt:lpstr>Lecture Introduction</vt:lpstr>
      <vt:lpstr>Machine</vt:lpstr>
      <vt:lpstr>Finite-State Machine</vt:lpstr>
      <vt:lpstr>Finite-State Machine (cont)</vt:lpstr>
      <vt:lpstr>Finite-State Machine (cont)</vt:lpstr>
      <vt:lpstr>Finite State Machine - Example</vt:lpstr>
      <vt:lpstr>FSM – Example (cont)</vt:lpstr>
      <vt:lpstr>Diagraph Notation</vt:lpstr>
      <vt:lpstr>Newspaper Vending Box Digraph</vt:lpstr>
      <vt:lpstr>FSMs and Regular Expressions</vt:lpstr>
      <vt:lpstr>Regular Expression Examples</vt:lpstr>
      <vt:lpstr>Examples (cont)</vt:lpstr>
      <vt:lpstr>Examples (cont)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82</cp:revision>
  <cp:lastPrinted>1601-01-01T00:00:00Z</cp:lastPrinted>
  <dcterms:created xsi:type="dcterms:W3CDTF">2003-01-26T23:29:36Z</dcterms:created>
  <dcterms:modified xsi:type="dcterms:W3CDTF">2014-09-26T00:12:37Z</dcterms:modified>
</cp:coreProperties>
</file>